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6" r:id="rId3"/>
    <p:sldId id="267" r:id="rId4"/>
    <p:sldId id="268"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E8"/>
    <a:srgbClr val="009C64"/>
    <a:srgbClr val="F6EB14"/>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DC4E1-DA01-A61F-9958-6F7C127B2258}" v="66" dt="2023-07-19T10:02:36.074"/>
    <p1510:client id="{1BCB8727-C0AF-92F8-81D3-C61815C4D58C}" v="42" dt="2023-02-22T15:35:11.708"/>
    <p1510:client id="{75F17A60-EEF1-74CC-1C23-BA0F843F6587}" v="1" dt="2023-06-12T07:50:46.301"/>
    <p1510:client id="{7A8BBF6A-D825-51FE-E4E5-B11C05BFE159}" v="97" dt="2022-11-28T13:54:11.557"/>
    <p1510:client id="{8C1F6E86-AA60-0566-A484-02DAAC553282}" v="1" dt="2022-12-12T13:48:01.036"/>
    <p1510:client id="{A8EEA180-CED5-6307-1D84-1867AA08AD73}" v="408" dt="2023-11-07T13:02:16.185"/>
    <p1510:client id="{BC4F2A92-6AFD-2C4B-081B-7A6AFB1CD0F2}" v="1794" dt="2023-11-07T15:01:39.363"/>
    <p1510:client id="{DB9C7714-7951-4678-37F6-7DB620C052D8}" v="10" dt="2022-11-28T13:48:54.151"/>
    <p1510:client id="{F54288DB-14EA-2304-0A66-D1867DA704EC}" v="10" dt="2022-12-13T10:42:30.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4660"/>
  </p:normalViewPr>
  <p:slideViewPr>
    <p:cSldViewPr snapToGrid="0">
      <p:cViewPr varScale="1">
        <p:scale>
          <a:sx n="50" d="100"/>
          <a:sy n="50" d="100"/>
        </p:scale>
        <p:origin x="2214"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E0B112-BE3A-4BDF-99C6-A258C409F81B}"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209536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0B112-BE3A-4BDF-99C6-A258C409F81B}"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408662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0B112-BE3A-4BDF-99C6-A258C409F81B}"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346513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0B112-BE3A-4BDF-99C6-A258C409F81B}"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132929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E0B112-BE3A-4BDF-99C6-A258C409F81B}"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281503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E0B112-BE3A-4BDF-99C6-A258C409F81B}"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339686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E0B112-BE3A-4BDF-99C6-A258C409F81B}"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327821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E0B112-BE3A-4BDF-99C6-A258C409F81B}"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212531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0B112-BE3A-4BDF-99C6-A258C409F81B}"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428641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BE0B112-BE3A-4BDF-99C6-A258C409F81B}"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350839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BE0B112-BE3A-4BDF-99C6-A258C409F81B}"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78BC7-6A9D-4F49-8C88-8FEBE073998D}" type="slidenum">
              <a:rPr lang="en-US" smtClean="0"/>
              <a:t>‹#›</a:t>
            </a:fld>
            <a:endParaRPr lang="en-US"/>
          </a:p>
        </p:txBody>
      </p:sp>
    </p:spTree>
    <p:extLst>
      <p:ext uri="{BB962C8B-B14F-4D97-AF65-F5344CB8AC3E}">
        <p14:creationId xmlns:p14="http://schemas.microsoft.com/office/powerpoint/2010/main" val="274590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BE0B112-BE3A-4BDF-99C6-A258C409F81B}" type="datetimeFigureOut">
              <a:rPr lang="en-US" smtClean="0"/>
              <a:t>11/7/2023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1778BC7-6A9D-4F49-8C88-8FEBE073998D}" type="slidenum">
              <a:rPr lang="en-US" smtClean="0"/>
              <a:t>‹#›</a:t>
            </a:fld>
            <a:endParaRPr lang="en-US"/>
          </a:p>
        </p:txBody>
      </p:sp>
    </p:spTree>
    <p:extLst>
      <p:ext uri="{BB962C8B-B14F-4D97-AF65-F5344CB8AC3E}">
        <p14:creationId xmlns:p14="http://schemas.microsoft.com/office/powerpoint/2010/main" val="1535675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gladragscostumes.org.uk/"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ourcityourworld.co.u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google.com/url?sa=t&amp;rct=j&amp;q=&amp;esrc=s&amp;source=web&amp;cd=&amp;cad=rja&amp;uact=8&amp;ved=2ahUKEwiQ0vishLKCAxV3VkEAHWG4BDEQFnoECAcQAQ&amp;url=https%3A%2F%2Fsew-fabulous.org%2F&amp;usg=AOvVaw0YTMiEroWkp1Rl7OS0TCof&amp;opi=89978449"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6858000" cy="1093978"/>
          </a:xfrm>
          <a:prstGeom prst="rect">
            <a:avLst/>
          </a:prstGeom>
          <a:solidFill>
            <a:srgbClr val="00C7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564" y="9775191"/>
            <a:ext cx="6890278" cy="950532"/>
          </a:xfrm>
          <a:prstGeom prst="rect">
            <a:avLst/>
          </a:prstGeom>
          <a:solidFill>
            <a:srgbClr val="009C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OCOW Logo Long.PNG">
            <a:extLst>
              <a:ext uri="{FF2B5EF4-FFF2-40B4-BE49-F238E27FC236}">
                <a16:creationId xmlns:a16="http://schemas.microsoft.com/office/drawing/2014/main" id="{2B2FCA82-0187-ED6F-633A-048E2708FD19}"/>
              </a:ext>
            </a:extLst>
          </p:cNvPr>
          <p:cNvPicPr>
            <a:picLocks noChangeAspect="1"/>
          </p:cNvPicPr>
          <p:nvPr/>
        </p:nvPicPr>
        <p:blipFill>
          <a:blip r:embed="rId2"/>
          <a:stretch>
            <a:fillRect/>
          </a:stretch>
        </p:blipFill>
        <p:spPr>
          <a:xfrm>
            <a:off x="172834" y="179220"/>
            <a:ext cx="2179729" cy="754765"/>
          </a:xfrm>
          <a:prstGeom prst="rect">
            <a:avLst/>
          </a:prstGeom>
        </p:spPr>
      </p:pic>
      <p:pic>
        <p:nvPicPr>
          <p:cNvPr id="4" name="Picture 3" descr="SEW FAB LOGO LONG WORD-07.jpg">
            <a:extLst>
              <a:ext uri="{FF2B5EF4-FFF2-40B4-BE49-F238E27FC236}">
                <a16:creationId xmlns:a16="http://schemas.microsoft.com/office/drawing/2014/main" id="{49774D0C-4358-DA3C-1B17-A77FF5E5460A}"/>
              </a:ext>
            </a:extLst>
          </p:cNvPr>
          <p:cNvPicPr>
            <a:picLocks noChangeAspect="1"/>
          </p:cNvPicPr>
          <p:nvPr/>
        </p:nvPicPr>
        <p:blipFill>
          <a:blip r:embed="rId3"/>
          <a:stretch>
            <a:fillRect/>
          </a:stretch>
        </p:blipFill>
        <p:spPr>
          <a:xfrm>
            <a:off x="4671863" y="9162913"/>
            <a:ext cx="1900646" cy="562309"/>
          </a:xfrm>
          <a:prstGeom prst="rect">
            <a:avLst/>
          </a:prstGeom>
        </p:spPr>
      </p:pic>
      <p:pic>
        <p:nvPicPr>
          <p:cNvPr id="5" name="Picture 4" descr="A yellow and black logo&#10;&#10;Description automatically generated">
            <a:extLst>
              <a:ext uri="{FF2B5EF4-FFF2-40B4-BE49-F238E27FC236}">
                <a16:creationId xmlns:a16="http://schemas.microsoft.com/office/drawing/2014/main" id="{3D3FCB0D-9D3E-49BA-0797-DAD25FDA0E3B}"/>
              </a:ext>
            </a:extLst>
          </p:cNvPr>
          <p:cNvPicPr>
            <a:picLocks noChangeAspect="1"/>
          </p:cNvPicPr>
          <p:nvPr/>
        </p:nvPicPr>
        <p:blipFill>
          <a:blip r:embed="rId4"/>
          <a:stretch>
            <a:fillRect/>
          </a:stretch>
        </p:blipFill>
        <p:spPr>
          <a:xfrm>
            <a:off x="10655651" y="8778275"/>
            <a:ext cx="779561" cy="761689"/>
          </a:xfrm>
          <a:prstGeom prst="rect">
            <a:avLst/>
          </a:prstGeom>
        </p:spPr>
      </p:pic>
      <p:pic>
        <p:nvPicPr>
          <p:cNvPr id="12" name="Picture 11" descr="Varndean.png">
            <a:extLst>
              <a:ext uri="{FF2B5EF4-FFF2-40B4-BE49-F238E27FC236}">
                <a16:creationId xmlns:a16="http://schemas.microsoft.com/office/drawing/2014/main" id="{4196A464-EBB4-D1BF-1E57-D5C5AA688C93}"/>
              </a:ext>
            </a:extLst>
          </p:cNvPr>
          <p:cNvPicPr>
            <a:picLocks noChangeAspect="1"/>
          </p:cNvPicPr>
          <p:nvPr/>
        </p:nvPicPr>
        <p:blipFill>
          <a:blip r:embed="rId5"/>
          <a:stretch>
            <a:fillRect/>
          </a:stretch>
        </p:blipFill>
        <p:spPr>
          <a:xfrm>
            <a:off x="10230575" y="4368307"/>
            <a:ext cx="852050" cy="822749"/>
          </a:xfrm>
          <a:prstGeom prst="rect">
            <a:avLst/>
          </a:prstGeom>
        </p:spPr>
      </p:pic>
      <p:sp>
        <p:nvSpPr>
          <p:cNvPr id="3" name="TextBox 2">
            <a:extLst>
              <a:ext uri="{FF2B5EF4-FFF2-40B4-BE49-F238E27FC236}">
                <a16:creationId xmlns:a16="http://schemas.microsoft.com/office/drawing/2014/main" id="{74D26A11-8401-EAC8-CE59-6816C5925F9F}"/>
              </a:ext>
            </a:extLst>
          </p:cNvPr>
          <p:cNvSpPr txBox="1"/>
          <p:nvPr/>
        </p:nvSpPr>
        <p:spPr>
          <a:xfrm>
            <a:off x="168820" y="3970947"/>
            <a:ext cx="3482438" cy="2677656"/>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cs typeface="Calibri"/>
              </a:rPr>
              <a:t>You will need:</a:t>
            </a:r>
            <a:endParaRPr lang="en-US" sz="1200">
              <a:cs typeface="Calibri"/>
            </a:endParaRPr>
          </a:p>
          <a:p>
            <a:r>
              <a:rPr lang="en-GB" sz="1200" dirty="0">
                <a:latin typeface="Symbol"/>
                <a:sym typeface="Symbol"/>
              </a:rPr>
              <a:t>·</a:t>
            </a:r>
            <a:r>
              <a:rPr lang="en-GB" sz="1200" dirty="0">
                <a:ea typeface="+mn-lt"/>
                <a:cs typeface="+mn-lt"/>
              </a:rPr>
              <a:t> </a:t>
            </a:r>
            <a:r>
              <a:rPr lang="en-GB" sz="1200" dirty="0">
                <a:cs typeface="Calibri"/>
              </a:rPr>
              <a:t>A large room / hall with changing facilities nearby </a:t>
            </a:r>
            <a:endParaRPr lang="en-GB" sz="1200">
              <a:cs typeface="Calibri"/>
            </a:endParaRPr>
          </a:p>
          <a:p>
            <a:r>
              <a:rPr lang="en-GB" sz="1200" dirty="0">
                <a:latin typeface="Symbol"/>
                <a:sym typeface="Symbol"/>
              </a:rPr>
              <a:t>·</a:t>
            </a:r>
            <a:r>
              <a:rPr lang="en-GB" sz="1200" dirty="0">
                <a:ea typeface="+mn-lt"/>
                <a:cs typeface="+mn-lt"/>
              </a:rPr>
              <a:t> </a:t>
            </a:r>
            <a:r>
              <a:rPr lang="en-GB" sz="1200" dirty="0">
                <a:cs typeface="Calibri"/>
              </a:rPr>
              <a:t>Around 4 x clothes rails and approx. 200 </a:t>
            </a:r>
            <a:r>
              <a:rPr lang="en-GB" sz="1200" dirty="0" err="1">
                <a:cs typeface="Calibri"/>
              </a:rPr>
              <a:t>coathangers</a:t>
            </a:r>
            <a:r>
              <a:rPr lang="en-GB" sz="1200" dirty="0">
                <a:cs typeface="Calibri"/>
              </a:rPr>
              <a:t> – these can be hired from </a:t>
            </a:r>
            <a:r>
              <a:rPr lang="en-GB" sz="1200" dirty="0">
                <a:cs typeface="Calibri"/>
                <a:hlinkClick r:id="rId6"/>
              </a:rPr>
              <a:t>Gladrags</a:t>
            </a:r>
            <a:r>
              <a:rPr lang="en-GB" sz="1200" dirty="0">
                <a:cs typeface="Calibri"/>
              </a:rPr>
              <a:t> if you don’t have access to them within your school community.  </a:t>
            </a:r>
            <a:r>
              <a:rPr lang="en-GB" sz="1200" dirty="0" err="1">
                <a:cs typeface="Calibri"/>
              </a:rPr>
              <a:t>Coathangers</a:t>
            </a:r>
            <a:r>
              <a:rPr lang="en-GB" sz="1200" dirty="0">
                <a:cs typeface="Calibri"/>
              </a:rPr>
              <a:t> with clips for hanging trousers are particularly useful </a:t>
            </a:r>
            <a:endParaRPr lang="en-GB" sz="1200">
              <a:cs typeface="Calibri"/>
            </a:endParaRPr>
          </a:p>
          <a:p>
            <a:r>
              <a:rPr lang="en-GB" sz="1200" dirty="0">
                <a:latin typeface="Symbol"/>
                <a:sym typeface="Symbol"/>
              </a:rPr>
              <a:t>·</a:t>
            </a:r>
            <a:r>
              <a:rPr lang="en-GB" sz="1200" dirty="0">
                <a:ea typeface="+mn-lt"/>
                <a:cs typeface="+mn-lt"/>
              </a:rPr>
              <a:t> </a:t>
            </a:r>
            <a:r>
              <a:rPr lang="en-GB" sz="1200" dirty="0">
                <a:cs typeface="Calibri"/>
              </a:rPr>
              <a:t>3 x tables (one for small items, one for signing in, one for signing out) </a:t>
            </a:r>
            <a:endParaRPr lang="en-GB" sz="1200">
              <a:cs typeface="Calibri"/>
            </a:endParaRPr>
          </a:p>
          <a:p>
            <a:r>
              <a:rPr lang="en-GB" sz="1200" dirty="0">
                <a:latin typeface="Symbol"/>
                <a:sym typeface="Symbol"/>
              </a:rPr>
              <a:t>·</a:t>
            </a:r>
            <a:r>
              <a:rPr lang="en-GB" sz="1200" dirty="0">
                <a:ea typeface="+mn-lt"/>
                <a:cs typeface="+mn-lt"/>
              </a:rPr>
              <a:t> </a:t>
            </a:r>
            <a:r>
              <a:rPr lang="en-GB" sz="1200" dirty="0">
                <a:cs typeface="Calibri"/>
              </a:rPr>
              <a:t>2 x long mirrors </a:t>
            </a:r>
            <a:endParaRPr lang="en-GB" sz="1200">
              <a:cs typeface="Calibri"/>
            </a:endParaRPr>
          </a:p>
          <a:p>
            <a:r>
              <a:rPr lang="en-GB" sz="1200" dirty="0">
                <a:latin typeface="Symbol"/>
                <a:sym typeface="Symbol"/>
              </a:rPr>
              <a:t>·</a:t>
            </a:r>
            <a:r>
              <a:rPr lang="en-GB" sz="1200" dirty="0">
                <a:ea typeface="+mn-lt"/>
                <a:cs typeface="+mn-lt"/>
              </a:rPr>
              <a:t> </a:t>
            </a:r>
            <a:r>
              <a:rPr lang="en-GB" sz="1200" dirty="0">
                <a:cs typeface="Calibri"/>
              </a:rPr>
              <a:t>Raffle tickets </a:t>
            </a:r>
            <a:endParaRPr lang="en-GB" sz="1200">
              <a:cs typeface="Calibri"/>
            </a:endParaRPr>
          </a:p>
          <a:p>
            <a:r>
              <a:rPr lang="en-GB" sz="1200" dirty="0">
                <a:latin typeface="Symbol"/>
                <a:sym typeface="Symbol"/>
              </a:rPr>
              <a:t>·</a:t>
            </a:r>
            <a:r>
              <a:rPr lang="en-GB" sz="1200" dirty="0">
                <a:ea typeface="+mn-lt"/>
                <a:cs typeface="+mn-lt"/>
              </a:rPr>
              <a:t> </a:t>
            </a:r>
            <a:r>
              <a:rPr lang="en-GB" sz="1200" dirty="0">
                <a:cs typeface="Calibri"/>
              </a:rPr>
              <a:t>Pens and paper for posters </a:t>
            </a:r>
            <a:endParaRPr lang="en-GB" sz="1200">
              <a:cs typeface="Calibri"/>
            </a:endParaRPr>
          </a:p>
          <a:p>
            <a:r>
              <a:rPr lang="en-GB" sz="1200" dirty="0">
                <a:latin typeface="Symbol"/>
                <a:sym typeface="Symbol"/>
              </a:rPr>
              <a:t>·</a:t>
            </a:r>
            <a:r>
              <a:rPr lang="en-GB" sz="1200" dirty="0">
                <a:ea typeface="+mn-lt"/>
                <a:cs typeface="+mn-lt"/>
              </a:rPr>
              <a:t> </a:t>
            </a:r>
            <a:r>
              <a:rPr lang="en-GB" sz="1200" dirty="0">
                <a:cs typeface="Calibri"/>
              </a:rPr>
              <a:t>Clothing sign in and out sheets and pens - provided</a:t>
            </a:r>
          </a:p>
          <a:p>
            <a:r>
              <a:rPr lang="en-GB" sz="1200" dirty="0">
                <a:latin typeface="Symbol"/>
                <a:sym typeface="Symbol"/>
              </a:rPr>
              <a:t>·</a:t>
            </a:r>
            <a:r>
              <a:rPr lang="en-GB" sz="1200" dirty="0">
                <a:ea typeface="+mn-lt"/>
                <a:cs typeface="+mn-lt"/>
              </a:rPr>
              <a:t> </a:t>
            </a:r>
            <a:r>
              <a:rPr lang="en-GB" sz="1200" dirty="0">
                <a:cs typeface="Calibri"/>
              </a:rPr>
              <a:t>Clothes grading system - provided </a:t>
            </a:r>
            <a:endParaRPr lang="en-GB" dirty="0">
              <a:cs typeface="Calibri" panose="020F0502020204030204"/>
            </a:endParaRPr>
          </a:p>
        </p:txBody>
      </p:sp>
      <p:sp>
        <p:nvSpPr>
          <p:cNvPr id="6" name="TextBox 5">
            <a:extLst>
              <a:ext uri="{FF2B5EF4-FFF2-40B4-BE49-F238E27FC236}">
                <a16:creationId xmlns:a16="http://schemas.microsoft.com/office/drawing/2014/main" id="{62286750-CF05-F56C-550C-5224B1902830}"/>
              </a:ext>
            </a:extLst>
          </p:cNvPr>
          <p:cNvSpPr txBox="1"/>
          <p:nvPr/>
        </p:nvSpPr>
        <p:spPr>
          <a:xfrm>
            <a:off x="3818628" y="3971148"/>
            <a:ext cx="2797825" cy="1938992"/>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cs typeface="Calibri"/>
              </a:rPr>
              <a:t>2-3 weeks before the event:</a:t>
            </a:r>
            <a:endParaRPr lang="en-US" sz="1200" dirty="0">
              <a:cs typeface="Calibri"/>
            </a:endParaRPr>
          </a:p>
          <a:p>
            <a:r>
              <a:rPr lang="en-GB" sz="1200" dirty="0">
                <a:latin typeface="Symbol"/>
                <a:sym typeface="Symbol"/>
              </a:rPr>
              <a:t>·</a:t>
            </a:r>
            <a:r>
              <a:rPr lang="en-GB" sz="1200" dirty="0">
                <a:ea typeface="+mn-lt"/>
                <a:cs typeface="+mn-lt"/>
              </a:rPr>
              <a:t> </a:t>
            </a:r>
            <a:r>
              <a:rPr lang="en-GB" sz="1200" dirty="0">
                <a:cs typeface="Calibri"/>
              </a:rPr>
              <a:t>Recruit a team of 6-10 students to help run and publicise event.  Textile students and those involved with sustainability are ideal.  Photography students may help document the event. </a:t>
            </a:r>
          </a:p>
          <a:p>
            <a:r>
              <a:rPr lang="en-GB" sz="1200" dirty="0">
                <a:latin typeface="Symbol"/>
                <a:sym typeface="Symbol"/>
              </a:rPr>
              <a:t>·</a:t>
            </a:r>
            <a:r>
              <a:rPr lang="en-GB" sz="1200" dirty="0">
                <a:ea typeface="+mn-lt"/>
                <a:cs typeface="+mn-lt"/>
              </a:rPr>
              <a:t> </a:t>
            </a:r>
            <a:r>
              <a:rPr lang="en-GB" sz="1200" dirty="0">
                <a:cs typeface="Calibri"/>
              </a:rPr>
              <a:t>Design poster –include event date, drop off date and point, venue and timings </a:t>
            </a:r>
          </a:p>
          <a:p>
            <a:r>
              <a:rPr lang="en-GB" sz="1200" dirty="0">
                <a:latin typeface="Symbol"/>
                <a:sym typeface="Symbol"/>
              </a:rPr>
              <a:t>·</a:t>
            </a:r>
            <a:r>
              <a:rPr lang="en-GB" sz="1200" dirty="0">
                <a:ea typeface="+mn-lt"/>
                <a:cs typeface="+mn-lt"/>
              </a:rPr>
              <a:t> </a:t>
            </a:r>
            <a:r>
              <a:rPr lang="en-GB" sz="1200" dirty="0">
                <a:cs typeface="Calibri"/>
              </a:rPr>
              <a:t>Sort logistics – venue, hangers and rails, drop off point </a:t>
            </a:r>
          </a:p>
        </p:txBody>
      </p:sp>
      <p:pic>
        <p:nvPicPr>
          <p:cNvPr id="15" name="Picture 14" descr="clothes  .jpg">
            <a:extLst>
              <a:ext uri="{FF2B5EF4-FFF2-40B4-BE49-F238E27FC236}">
                <a16:creationId xmlns:a16="http://schemas.microsoft.com/office/drawing/2014/main" id="{E2DDA6AC-6484-72A9-1099-43768F562E5B}"/>
              </a:ext>
            </a:extLst>
          </p:cNvPr>
          <p:cNvPicPr>
            <a:picLocks noChangeAspect="1"/>
          </p:cNvPicPr>
          <p:nvPr/>
        </p:nvPicPr>
        <p:blipFill>
          <a:blip r:embed="rId7"/>
          <a:stretch>
            <a:fillRect/>
          </a:stretch>
        </p:blipFill>
        <p:spPr>
          <a:xfrm>
            <a:off x="4072896" y="1341894"/>
            <a:ext cx="2541913" cy="2487861"/>
          </a:xfrm>
          <a:prstGeom prst="rect">
            <a:avLst/>
          </a:prstGeom>
        </p:spPr>
      </p:pic>
      <p:sp>
        <p:nvSpPr>
          <p:cNvPr id="16" name="TextBox 15">
            <a:extLst>
              <a:ext uri="{FF2B5EF4-FFF2-40B4-BE49-F238E27FC236}">
                <a16:creationId xmlns:a16="http://schemas.microsoft.com/office/drawing/2014/main" id="{C794E4D5-648D-24B4-5845-1B13EEA4BC8C}"/>
              </a:ext>
            </a:extLst>
          </p:cNvPr>
          <p:cNvSpPr txBox="1"/>
          <p:nvPr/>
        </p:nvSpPr>
        <p:spPr>
          <a:xfrm>
            <a:off x="164252" y="1341994"/>
            <a:ext cx="3768039" cy="249299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cs typeface="Calibri"/>
              </a:rPr>
              <a:t>Did You Know...</a:t>
            </a:r>
            <a:endParaRPr lang="en-US" sz="1200" dirty="0">
              <a:cs typeface="Calibri"/>
            </a:endParaRPr>
          </a:p>
          <a:p>
            <a:endParaRPr lang="en-GB" sz="1200" dirty="0">
              <a:cs typeface="Calibri"/>
            </a:endParaRPr>
          </a:p>
          <a:p>
            <a:r>
              <a:rPr lang="en-GB" sz="1200" dirty="0">
                <a:latin typeface="Symbol"/>
                <a:sym typeface="Symbol"/>
              </a:rPr>
              <a:t>·</a:t>
            </a:r>
            <a:r>
              <a:rPr lang="en-GB" sz="1200" dirty="0">
                <a:ea typeface="+mn-lt"/>
                <a:cs typeface="+mn-lt"/>
              </a:rPr>
              <a:t> </a:t>
            </a:r>
            <a:r>
              <a:rPr lang="en-GB" sz="1200" dirty="0">
                <a:cs typeface="Calibri"/>
              </a:rPr>
              <a:t>The fashion industry produces about 10% of annual global carbon emissions – more than all international flights </a:t>
            </a:r>
          </a:p>
          <a:p>
            <a:r>
              <a:rPr lang="en-GB" sz="1200" dirty="0">
                <a:latin typeface="Symbol"/>
                <a:sym typeface="Symbol"/>
              </a:rPr>
              <a:t>·</a:t>
            </a:r>
            <a:r>
              <a:rPr lang="en-GB" sz="1200" dirty="0">
                <a:ea typeface="+mn-lt"/>
                <a:cs typeface="+mn-lt"/>
              </a:rPr>
              <a:t> </a:t>
            </a:r>
            <a:r>
              <a:rPr lang="en-GB" sz="1200" dirty="0">
                <a:cs typeface="Calibri"/>
              </a:rPr>
              <a:t>Textile production also uses a lot of water – </a:t>
            </a:r>
            <a:r>
              <a:rPr lang="en-GB" sz="1200" err="1">
                <a:cs typeface="Calibri"/>
              </a:rPr>
              <a:t>eg</a:t>
            </a:r>
            <a:r>
              <a:rPr lang="en-GB" sz="1200" dirty="0">
                <a:cs typeface="Calibri"/>
              </a:rPr>
              <a:t> over 7.5 thousand litres of water are needed to make one pair of jeans </a:t>
            </a:r>
          </a:p>
          <a:p>
            <a:r>
              <a:rPr lang="en-GB" sz="1200" dirty="0">
                <a:latin typeface="Symbol"/>
                <a:sym typeface="Symbol"/>
              </a:rPr>
              <a:t>·</a:t>
            </a:r>
            <a:r>
              <a:rPr lang="en-GB" sz="1200" dirty="0">
                <a:ea typeface="+mn-lt"/>
                <a:cs typeface="+mn-lt"/>
              </a:rPr>
              <a:t> </a:t>
            </a:r>
            <a:r>
              <a:rPr lang="en-GB" sz="1200" dirty="0">
                <a:cs typeface="Calibri"/>
              </a:rPr>
              <a:t>Teenagers are the biggest consumers of clothes.  On average clothes are only worn 7 times before being discarded </a:t>
            </a:r>
          </a:p>
          <a:p>
            <a:r>
              <a:rPr lang="en-GB" sz="1200" dirty="0">
                <a:latin typeface="Symbol"/>
                <a:sym typeface="Symbol"/>
              </a:rPr>
              <a:t>·</a:t>
            </a:r>
            <a:r>
              <a:rPr lang="en-GB" sz="1200" dirty="0">
                <a:ea typeface="+mn-lt"/>
                <a:cs typeface="+mn-lt"/>
              </a:rPr>
              <a:t> </a:t>
            </a:r>
            <a:r>
              <a:rPr lang="en-GB" sz="1200" dirty="0">
                <a:cs typeface="Calibri"/>
              </a:rPr>
              <a:t>Most textile waste goes to landfill – less than 1% of clothes are recycled </a:t>
            </a:r>
            <a:endParaRPr lang="en-GB" sz="1200" dirty="0"/>
          </a:p>
        </p:txBody>
      </p:sp>
      <p:pic>
        <p:nvPicPr>
          <p:cNvPr id="17" name="Picture 16" descr="Before event.png">
            <a:extLst>
              <a:ext uri="{FF2B5EF4-FFF2-40B4-BE49-F238E27FC236}">
                <a16:creationId xmlns:a16="http://schemas.microsoft.com/office/drawing/2014/main" id="{20F8B4A9-778D-F0CC-03D3-DC0667637B47}"/>
              </a:ext>
            </a:extLst>
          </p:cNvPr>
          <p:cNvPicPr>
            <a:picLocks noChangeAspect="1"/>
          </p:cNvPicPr>
          <p:nvPr/>
        </p:nvPicPr>
        <p:blipFill>
          <a:blip r:embed="rId8"/>
          <a:stretch>
            <a:fillRect/>
          </a:stretch>
        </p:blipFill>
        <p:spPr>
          <a:xfrm>
            <a:off x="160915" y="6779220"/>
            <a:ext cx="3492005" cy="2328991"/>
          </a:xfrm>
          <a:prstGeom prst="rect">
            <a:avLst/>
          </a:prstGeom>
        </p:spPr>
      </p:pic>
      <p:pic>
        <p:nvPicPr>
          <p:cNvPr id="19" name="Picture 18" descr="How advocates are tackling the massive challenge of textile waste – The Hill">
            <a:extLst>
              <a:ext uri="{FF2B5EF4-FFF2-40B4-BE49-F238E27FC236}">
                <a16:creationId xmlns:a16="http://schemas.microsoft.com/office/drawing/2014/main" id="{FC456DB2-45E0-DC53-57ED-85FC390769C1}"/>
              </a:ext>
            </a:extLst>
          </p:cNvPr>
          <p:cNvPicPr>
            <a:picLocks noChangeAspect="1"/>
          </p:cNvPicPr>
          <p:nvPr/>
        </p:nvPicPr>
        <p:blipFill>
          <a:blip r:embed="rId9"/>
          <a:stretch>
            <a:fillRect/>
          </a:stretch>
        </p:blipFill>
        <p:spPr>
          <a:xfrm>
            <a:off x="3817863" y="6081485"/>
            <a:ext cx="2786947" cy="1720548"/>
          </a:xfrm>
          <a:prstGeom prst="rect">
            <a:avLst/>
          </a:prstGeom>
        </p:spPr>
      </p:pic>
      <p:sp>
        <p:nvSpPr>
          <p:cNvPr id="20" name="TextBox 19">
            <a:extLst>
              <a:ext uri="{FF2B5EF4-FFF2-40B4-BE49-F238E27FC236}">
                <a16:creationId xmlns:a16="http://schemas.microsoft.com/office/drawing/2014/main" id="{93B98BB4-7118-CE91-C045-37DFD55F7965}"/>
              </a:ext>
            </a:extLst>
          </p:cNvPr>
          <p:cNvSpPr txBox="1"/>
          <p:nvPr/>
        </p:nvSpPr>
        <p:spPr>
          <a:xfrm>
            <a:off x="-3663" y="-2890"/>
            <a:ext cx="7050599" cy="41876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8" name="TextBox 17">
            <a:extLst>
              <a:ext uri="{FF2B5EF4-FFF2-40B4-BE49-F238E27FC236}">
                <a16:creationId xmlns:a16="http://schemas.microsoft.com/office/drawing/2014/main" id="{BA785EB0-1450-D3B4-F135-6D6C556EF440}"/>
              </a:ext>
            </a:extLst>
          </p:cNvPr>
          <p:cNvSpPr txBox="1"/>
          <p:nvPr/>
        </p:nvSpPr>
        <p:spPr>
          <a:xfrm>
            <a:off x="143696" y="9221324"/>
            <a:ext cx="43977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t>This guide was created following a pilot event led by Sew Fabulous + Our City Our World at </a:t>
            </a:r>
            <a:r>
              <a:rPr lang="en-GB" sz="1200" dirty="0" err="1"/>
              <a:t>Varndean</a:t>
            </a:r>
            <a:r>
              <a:rPr lang="en-GB" sz="1200" dirty="0"/>
              <a:t> + Dorothy Stringer schools</a:t>
            </a:r>
          </a:p>
        </p:txBody>
      </p:sp>
      <p:sp>
        <p:nvSpPr>
          <p:cNvPr id="14" name="TextBox 13"/>
          <p:cNvSpPr txBox="1"/>
          <p:nvPr/>
        </p:nvSpPr>
        <p:spPr>
          <a:xfrm>
            <a:off x="3273139" y="128018"/>
            <a:ext cx="3331850" cy="954107"/>
          </a:xfrm>
          <a:prstGeom prst="rect">
            <a:avLst/>
          </a:prstGeom>
          <a:noFill/>
        </p:spPr>
        <p:txBody>
          <a:bodyPr wrap="square" lIns="91440" tIns="45720" rIns="91440" bIns="45720" rtlCol="0" anchor="t">
            <a:spAutoFit/>
          </a:bodyPr>
          <a:lstStyle/>
          <a:p>
            <a:pPr algn="ctr"/>
            <a:r>
              <a:rPr lang="en-GB" sz="2800" b="1" dirty="0">
                <a:cs typeface="Calibri"/>
              </a:rPr>
              <a:t>Run Your Own School Clothes Swap</a:t>
            </a:r>
            <a:endParaRPr lang="en-US" dirty="0">
              <a:cs typeface="Calibri" panose="020F0502020204030204"/>
            </a:endParaRPr>
          </a:p>
        </p:txBody>
      </p:sp>
      <p:sp>
        <p:nvSpPr>
          <p:cNvPr id="23" name="TextBox 22">
            <a:extLst>
              <a:ext uri="{FF2B5EF4-FFF2-40B4-BE49-F238E27FC236}">
                <a16:creationId xmlns:a16="http://schemas.microsoft.com/office/drawing/2014/main" id="{49EC3649-594B-EBA5-AF24-8EB533F5EB30}"/>
              </a:ext>
            </a:extLst>
          </p:cNvPr>
          <p:cNvSpPr txBox="1"/>
          <p:nvPr/>
        </p:nvSpPr>
        <p:spPr>
          <a:xfrm>
            <a:off x="3817585" y="7915960"/>
            <a:ext cx="2812076" cy="120032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latin typeface="Calibri"/>
              </a:rPr>
              <a:t>1 week before the event</a:t>
            </a:r>
            <a:endParaRPr lang="en-GB" sz="1200" b="1">
              <a:latin typeface="Calibri"/>
              <a:cs typeface="Calibri"/>
            </a:endParaRPr>
          </a:p>
          <a:p>
            <a:r>
              <a:rPr lang="en-GB" sz="1200" dirty="0">
                <a:latin typeface="Symbol"/>
              </a:rPr>
              <a:t>·</a:t>
            </a:r>
            <a:r>
              <a:rPr lang="en-GB" sz="1200" dirty="0"/>
              <a:t> </a:t>
            </a:r>
            <a:r>
              <a:rPr lang="en-GB" sz="1200" dirty="0">
                <a:latin typeface="Calibri"/>
              </a:rPr>
              <a:t>Put up posters around school </a:t>
            </a:r>
            <a:endParaRPr lang="en-GB" sz="1200">
              <a:latin typeface="Calibri"/>
              <a:cs typeface="Calibri"/>
            </a:endParaRPr>
          </a:p>
          <a:p>
            <a:r>
              <a:rPr lang="en-GB" sz="1200" dirty="0">
                <a:latin typeface="Symbol"/>
                <a:cs typeface="Calibri"/>
                <a:sym typeface="Symbol"/>
              </a:rPr>
              <a:t>·</a:t>
            </a:r>
            <a:r>
              <a:rPr lang="en-GB" sz="1200" dirty="0">
                <a:latin typeface="Calibri"/>
                <a:cs typeface="Calibri"/>
              </a:rPr>
              <a:t> Publicise in </a:t>
            </a:r>
            <a:r>
              <a:rPr lang="en-GB" sz="1200" dirty="0">
                <a:latin typeface="Calibri"/>
              </a:rPr>
              <a:t>tutor groups – you may want to show part of the short film on the website.  Alternatively use the 'Did You Know'  facts above</a:t>
            </a:r>
            <a:endParaRPr lang="en-GB" sz="1400" dirty="0">
              <a:solidFill>
                <a:srgbClr val="FFFFFF"/>
              </a:solidFill>
              <a:latin typeface="Calibri"/>
              <a:cs typeface="Calibri"/>
            </a:endParaRPr>
          </a:p>
        </p:txBody>
      </p:sp>
    </p:spTree>
    <p:extLst>
      <p:ext uri="{BB962C8B-B14F-4D97-AF65-F5344CB8AC3E}">
        <p14:creationId xmlns:p14="http://schemas.microsoft.com/office/powerpoint/2010/main" val="178865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1772" y="5942647"/>
            <a:ext cx="1858903" cy="1859467"/>
          </a:xfrm>
          <a:prstGeom prst="rect">
            <a:avLst/>
          </a:prstGeom>
        </p:spPr>
      </p:pic>
      <p:sp>
        <p:nvSpPr>
          <p:cNvPr id="10" name="Rectangle 9"/>
          <p:cNvSpPr/>
          <p:nvPr/>
        </p:nvSpPr>
        <p:spPr>
          <a:xfrm>
            <a:off x="0" y="9043651"/>
            <a:ext cx="6994187" cy="862349"/>
          </a:xfrm>
          <a:prstGeom prst="rect">
            <a:avLst/>
          </a:prstGeom>
          <a:solidFill>
            <a:srgbClr val="009C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0369" y="9001360"/>
            <a:ext cx="7120647" cy="86097"/>
          </a:xfrm>
          <a:prstGeom prst="rect">
            <a:avLst/>
          </a:prstGeom>
          <a:solidFill>
            <a:srgbClr val="F6E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OCOW Logo Long.PNG">
            <a:extLst>
              <a:ext uri="{FF2B5EF4-FFF2-40B4-BE49-F238E27FC236}">
                <a16:creationId xmlns:a16="http://schemas.microsoft.com/office/drawing/2014/main" id="{2B2FCA82-0187-ED6F-633A-048E2708FD19}"/>
              </a:ext>
            </a:extLst>
          </p:cNvPr>
          <p:cNvPicPr>
            <a:picLocks noChangeAspect="1"/>
          </p:cNvPicPr>
          <p:nvPr/>
        </p:nvPicPr>
        <p:blipFill>
          <a:blip r:embed="rId3"/>
          <a:stretch>
            <a:fillRect/>
          </a:stretch>
        </p:blipFill>
        <p:spPr>
          <a:xfrm>
            <a:off x="326002" y="9155805"/>
            <a:ext cx="1925004" cy="666582"/>
          </a:xfrm>
          <a:prstGeom prst="rect">
            <a:avLst/>
          </a:prstGeom>
        </p:spPr>
      </p:pic>
      <p:pic>
        <p:nvPicPr>
          <p:cNvPr id="4" name="Picture 3" descr="SEW FAB LOGO LONG WORD-07.jpg">
            <a:extLst>
              <a:ext uri="{FF2B5EF4-FFF2-40B4-BE49-F238E27FC236}">
                <a16:creationId xmlns:a16="http://schemas.microsoft.com/office/drawing/2014/main" id="{49774D0C-4358-DA3C-1B17-A77FF5E5460A}"/>
              </a:ext>
            </a:extLst>
          </p:cNvPr>
          <p:cNvPicPr>
            <a:picLocks noChangeAspect="1"/>
          </p:cNvPicPr>
          <p:nvPr/>
        </p:nvPicPr>
        <p:blipFill>
          <a:blip r:embed="rId4"/>
          <a:stretch>
            <a:fillRect/>
          </a:stretch>
        </p:blipFill>
        <p:spPr>
          <a:xfrm>
            <a:off x="2474005" y="9159005"/>
            <a:ext cx="2155372" cy="670089"/>
          </a:xfrm>
          <a:prstGeom prst="rect">
            <a:avLst/>
          </a:prstGeom>
        </p:spPr>
      </p:pic>
      <p:pic>
        <p:nvPicPr>
          <p:cNvPr id="5" name="Picture 4" descr="A yellow and black logo&#10;&#10;Description automatically generated">
            <a:extLst>
              <a:ext uri="{FF2B5EF4-FFF2-40B4-BE49-F238E27FC236}">
                <a16:creationId xmlns:a16="http://schemas.microsoft.com/office/drawing/2014/main" id="{3D3FCB0D-9D3E-49BA-0797-DAD25FDA0E3B}"/>
              </a:ext>
            </a:extLst>
          </p:cNvPr>
          <p:cNvPicPr>
            <a:picLocks noChangeAspect="1"/>
          </p:cNvPicPr>
          <p:nvPr/>
        </p:nvPicPr>
        <p:blipFill>
          <a:blip r:embed="rId5"/>
          <a:stretch>
            <a:fillRect/>
          </a:stretch>
        </p:blipFill>
        <p:spPr>
          <a:xfrm>
            <a:off x="5771924" y="9157200"/>
            <a:ext cx="681590" cy="673506"/>
          </a:xfrm>
          <a:prstGeom prst="rect">
            <a:avLst/>
          </a:prstGeom>
        </p:spPr>
      </p:pic>
      <p:sp>
        <p:nvSpPr>
          <p:cNvPr id="11" name="TextBox 10">
            <a:extLst>
              <a:ext uri="{FF2B5EF4-FFF2-40B4-BE49-F238E27FC236}">
                <a16:creationId xmlns:a16="http://schemas.microsoft.com/office/drawing/2014/main" id="{B0E21E69-57C8-0C80-B12A-79D12BA105A9}"/>
              </a:ext>
            </a:extLst>
          </p:cNvPr>
          <p:cNvSpPr txBox="1"/>
          <p:nvPr/>
        </p:nvSpPr>
        <p:spPr>
          <a:xfrm>
            <a:off x="4908379" y="9160328"/>
            <a:ext cx="656408" cy="6661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12" name="Picture 11" descr="Varndean.png">
            <a:extLst>
              <a:ext uri="{FF2B5EF4-FFF2-40B4-BE49-F238E27FC236}">
                <a16:creationId xmlns:a16="http://schemas.microsoft.com/office/drawing/2014/main" id="{4196A464-EBB4-D1BF-1E57-D5C5AA688C93}"/>
              </a:ext>
            </a:extLst>
          </p:cNvPr>
          <p:cNvPicPr>
            <a:picLocks noChangeAspect="1"/>
          </p:cNvPicPr>
          <p:nvPr/>
        </p:nvPicPr>
        <p:blipFill>
          <a:blip r:embed="rId6"/>
          <a:stretch>
            <a:fillRect/>
          </a:stretch>
        </p:blipFill>
        <p:spPr>
          <a:xfrm>
            <a:off x="4839483" y="9107186"/>
            <a:ext cx="803065" cy="812951"/>
          </a:xfrm>
          <a:prstGeom prst="rect">
            <a:avLst/>
          </a:prstGeom>
        </p:spPr>
      </p:pic>
      <p:sp>
        <p:nvSpPr>
          <p:cNvPr id="16" name="TextBox 15">
            <a:extLst>
              <a:ext uri="{FF2B5EF4-FFF2-40B4-BE49-F238E27FC236}">
                <a16:creationId xmlns:a16="http://schemas.microsoft.com/office/drawing/2014/main" id="{62FF4EF5-BD3D-7BB7-6D09-9E590FFA21EA}"/>
              </a:ext>
            </a:extLst>
          </p:cNvPr>
          <p:cNvSpPr txBox="1"/>
          <p:nvPr/>
        </p:nvSpPr>
        <p:spPr>
          <a:xfrm>
            <a:off x="252050" y="2967344"/>
            <a:ext cx="3182882" cy="1754326"/>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000000"/>
                </a:solidFill>
                <a:latin typeface="Calibri"/>
              </a:rPr>
              <a:t>During the event</a:t>
            </a:r>
            <a:endParaRPr lang="en-GB" sz="1200" b="1" dirty="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Play music </a:t>
            </a:r>
            <a:endParaRPr lang="en-GB" sz="1200" dirty="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Students enter and collect their allocated tickets from the entrance table </a:t>
            </a:r>
            <a:endParaRPr lang="en-GB" sz="1200" dirty="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Once they have chosen new items, they swap these items for their tickets </a:t>
            </a:r>
            <a:endParaRPr lang="en-GB" sz="1200" dirty="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Tally the items taken in order to work out the impact of your event </a:t>
            </a:r>
            <a:endParaRPr lang="en-GB" sz="1200" dirty="0">
              <a:solidFill>
                <a:srgbClr val="000000"/>
              </a:solidFill>
              <a:latin typeface="Calibri"/>
              <a:cs typeface="Calibri"/>
            </a:endParaRPr>
          </a:p>
          <a:p>
            <a:endParaRPr lang="en-GB" sz="1200" dirty="0">
              <a:cs typeface="Calibri"/>
            </a:endParaRPr>
          </a:p>
        </p:txBody>
      </p:sp>
      <p:sp>
        <p:nvSpPr>
          <p:cNvPr id="17" name="TextBox 16">
            <a:extLst>
              <a:ext uri="{FF2B5EF4-FFF2-40B4-BE49-F238E27FC236}">
                <a16:creationId xmlns:a16="http://schemas.microsoft.com/office/drawing/2014/main" id="{D22B9C12-C400-5696-FF50-42724AB7DEA0}"/>
              </a:ext>
            </a:extLst>
          </p:cNvPr>
          <p:cNvSpPr txBox="1"/>
          <p:nvPr/>
        </p:nvSpPr>
        <p:spPr>
          <a:xfrm>
            <a:off x="249975" y="4830948"/>
            <a:ext cx="3154976" cy="1754326"/>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000000"/>
                </a:solidFill>
                <a:latin typeface="Calibri"/>
              </a:rPr>
              <a:t>After the event</a:t>
            </a:r>
            <a:endParaRPr lang="en-GB" sz="1200" b="1" dirty="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Keep left over clothes for next event or redistribute at charity shop, clothes bank or Care 4 Calais collection </a:t>
            </a:r>
            <a:endParaRPr lang="en-GB" sz="1200" dirty="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Publicise number of items of clothing </a:t>
            </a:r>
          </a:p>
          <a:p>
            <a:r>
              <a:rPr lang="en-GB" sz="1200" dirty="0">
                <a:solidFill>
                  <a:srgbClr val="000000"/>
                </a:solidFill>
                <a:latin typeface="Calibri"/>
              </a:rPr>
              <a:t>re-used because of the event and work out carbon savings using the formula on the tally sheet </a:t>
            </a:r>
            <a:endParaRPr lang="en-GB" sz="1200" dirty="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Plan your next event! </a:t>
            </a:r>
            <a:endParaRPr lang="en-GB" sz="1200" dirty="0">
              <a:solidFill>
                <a:srgbClr val="000000"/>
              </a:solidFill>
              <a:latin typeface="Calibri"/>
              <a:cs typeface="Calibri"/>
            </a:endParaRPr>
          </a:p>
        </p:txBody>
      </p:sp>
      <p:sp>
        <p:nvSpPr>
          <p:cNvPr id="18" name="TextBox 17">
            <a:extLst>
              <a:ext uri="{FF2B5EF4-FFF2-40B4-BE49-F238E27FC236}">
                <a16:creationId xmlns:a16="http://schemas.microsoft.com/office/drawing/2014/main" id="{CE59FDC3-9240-7B24-9334-94C59C42F7BD}"/>
              </a:ext>
            </a:extLst>
          </p:cNvPr>
          <p:cNvSpPr txBox="1"/>
          <p:nvPr/>
        </p:nvSpPr>
        <p:spPr>
          <a:xfrm>
            <a:off x="207521" y="6750231"/>
            <a:ext cx="6387441" cy="2123658"/>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cs typeface="Calibri"/>
              </a:rPr>
              <a:t>Things to consider</a:t>
            </a:r>
            <a:endParaRPr lang="en-US" sz="1200" dirty="0">
              <a:cs typeface="Calibri"/>
            </a:endParaRPr>
          </a:p>
          <a:p>
            <a:r>
              <a:rPr lang="en-GB" sz="1200" dirty="0">
                <a:latin typeface="Symbol"/>
                <a:sym typeface="Symbol"/>
              </a:rPr>
              <a:t>·</a:t>
            </a:r>
            <a:r>
              <a:rPr lang="en-GB" sz="1200" dirty="0">
                <a:ea typeface="+mn-lt"/>
                <a:cs typeface="+mn-lt"/>
              </a:rPr>
              <a:t> </a:t>
            </a:r>
            <a:r>
              <a:rPr lang="en-GB" sz="1200" dirty="0">
                <a:cs typeface="Calibri"/>
              </a:rPr>
              <a:t>Is the event inclusive – can you allocate ‘free’ tickets to those on FSM? </a:t>
            </a:r>
          </a:p>
          <a:p>
            <a:r>
              <a:rPr lang="en-GB" sz="1200" dirty="0">
                <a:latin typeface="Symbol"/>
                <a:sym typeface="Symbol"/>
              </a:rPr>
              <a:t>·</a:t>
            </a:r>
            <a:r>
              <a:rPr lang="en-GB" sz="1200" dirty="0">
                <a:ea typeface="+mn-lt"/>
                <a:cs typeface="+mn-lt"/>
              </a:rPr>
              <a:t> </a:t>
            </a:r>
            <a:r>
              <a:rPr lang="en-GB" sz="1200" dirty="0">
                <a:cs typeface="Calibri"/>
              </a:rPr>
              <a:t>Can you theme your events – </a:t>
            </a:r>
            <a:r>
              <a:rPr lang="en-GB" sz="1200" dirty="0" err="1">
                <a:cs typeface="Calibri"/>
              </a:rPr>
              <a:t>eg</a:t>
            </a:r>
            <a:r>
              <a:rPr lang="en-GB" sz="1200" dirty="0">
                <a:cs typeface="Calibri"/>
              </a:rPr>
              <a:t> autumn/winter clothes or spring/summer clothes? </a:t>
            </a:r>
          </a:p>
          <a:p>
            <a:r>
              <a:rPr lang="en-GB" sz="1200" dirty="0">
                <a:latin typeface="Symbol"/>
                <a:sym typeface="Symbol"/>
              </a:rPr>
              <a:t>·</a:t>
            </a:r>
            <a:r>
              <a:rPr lang="en-GB" sz="1200" dirty="0">
                <a:ea typeface="+mn-lt"/>
                <a:cs typeface="+mn-lt"/>
              </a:rPr>
              <a:t> </a:t>
            </a:r>
            <a:r>
              <a:rPr lang="en-GB" sz="1200" dirty="0">
                <a:cs typeface="Calibri"/>
              </a:rPr>
              <a:t>Do you have enough clothes for taller / larger people? There is a tendency to donate smaller clothes. </a:t>
            </a:r>
          </a:p>
          <a:p>
            <a:r>
              <a:rPr lang="en-GB" sz="1200" dirty="0">
                <a:latin typeface="Symbol"/>
                <a:sym typeface="Symbol"/>
              </a:rPr>
              <a:t>·</a:t>
            </a:r>
            <a:r>
              <a:rPr lang="en-GB" sz="1200" dirty="0">
                <a:ea typeface="+mn-lt"/>
                <a:cs typeface="+mn-lt"/>
              </a:rPr>
              <a:t> </a:t>
            </a:r>
            <a:r>
              <a:rPr lang="en-GB" sz="1200" dirty="0">
                <a:cs typeface="Calibri"/>
              </a:rPr>
              <a:t>Is there a way of encouraging more boys to get involved </a:t>
            </a:r>
            <a:r>
              <a:rPr lang="en-GB" sz="1200" dirty="0" err="1">
                <a:cs typeface="Calibri"/>
              </a:rPr>
              <a:t>eg</a:t>
            </a:r>
            <a:r>
              <a:rPr lang="en-GB" sz="1200" dirty="0">
                <a:cs typeface="Calibri"/>
              </a:rPr>
              <a:t> by promoting donation of sportswear / equipment? </a:t>
            </a:r>
          </a:p>
          <a:p>
            <a:r>
              <a:rPr lang="en-GB" sz="1200" dirty="0">
                <a:latin typeface="Symbol"/>
                <a:sym typeface="Symbol"/>
              </a:rPr>
              <a:t>·</a:t>
            </a:r>
            <a:r>
              <a:rPr lang="en-GB" sz="1200" dirty="0">
                <a:ea typeface="+mn-lt"/>
                <a:cs typeface="+mn-lt"/>
              </a:rPr>
              <a:t> </a:t>
            </a:r>
            <a:r>
              <a:rPr lang="en-GB" sz="1200" dirty="0">
                <a:cs typeface="Calibri"/>
              </a:rPr>
              <a:t>Reinforce beforehand that only clean, good quality clothes will be allocated tickets.  You don’t want to be left with lots of old items </a:t>
            </a:r>
          </a:p>
          <a:p>
            <a:r>
              <a:rPr lang="en-GB" sz="1200" dirty="0">
                <a:latin typeface="Symbol"/>
                <a:sym typeface="Symbol"/>
              </a:rPr>
              <a:t>·</a:t>
            </a:r>
            <a:r>
              <a:rPr lang="en-GB" sz="1200" dirty="0">
                <a:ea typeface="+mn-lt"/>
                <a:cs typeface="+mn-lt"/>
              </a:rPr>
              <a:t> </a:t>
            </a:r>
            <a:r>
              <a:rPr lang="en-GB" sz="1200" dirty="0">
                <a:cs typeface="Calibri"/>
              </a:rPr>
              <a:t>What about a catwalk?  Could you include a fashion show as part of the event?   </a:t>
            </a:r>
          </a:p>
          <a:p>
            <a:r>
              <a:rPr lang="en-GB" sz="1200" dirty="0">
                <a:latin typeface="Symbol"/>
                <a:sym typeface="Symbol"/>
              </a:rPr>
              <a:t>·</a:t>
            </a:r>
            <a:r>
              <a:rPr lang="en-GB" sz="1200" dirty="0">
                <a:ea typeface="+mn-lt"/>
                <a:cs typeface="+mn-lt"/>
              </a:rPr>
              <a:t> </a:t>
            </a:r>
            <a:r>
              <a:rPr lang="en-GB" sz="1200" dirty="0">
                <a:cs typeface="Calibri"/>
              </a:rPr>
              <a:t>What about running a staff clothes or a prom dress swap? </a:t>
            </a:r>
            <a:endParaRPr lang="en-GB" sz="1200" dirty="0">
              <a:ea typeface="Calibri"/>
              <a:cs typeface="Calibri"/>
            </a:endParaRPr>
          </a:p>
        </p:txBody>
      </p:sp>
      <p:pic>
        <p:nvPicPr>
          <p:cNvPr id="19" name="Picture 18" descr="IMG_0441.JPG">
            <a:extLst>
              <a:ext uri="{FF2B5EF4-FFF2-40B4-BE49-F238E27FC236}">
                <a16:creationId xmlns:a16="http://schemas.microsoft.com/office/drawing/2014/main" id="{C69B5786-5540-1FD1-105E-BEBE25B3C54C}"/>
              </a:ext>
            </a:extLst>
          </p:cNvPr>
          <p:cNvPicPr>
            <a:picLocks noChangeAspect="1"/>
          </p:cNvPicPr>
          <p:nvPr/>
        </p:nvPicPr>
        <p:blipFill>
          <a:blip r:embed="rId7"/>
          <a:stretch>
            <a:fillRect/>
          </a:stretch>
        </p:blipFill>
        <p:spPr>
          <a:xfrm>
            <a:off x="3566267" y="4289361"/>
            <a:ext cx="3026131" cy="2290281"/>
          </a:xfrm>
          <a:prstGeom prst="rect">
            <a:avLst/>
          </a:prstGeom>
        </p:spPr>
      </p:pic>
      <p:sp>
        <p:nvSpPr>
          <p:cNvPr id="15" name="TextBox 14">
            <a:extLst>
              <a:ext uri="{FF2B5EF4-FFF2-40B4-BE49-F238E27FC236}">
                <a16:creationId xmlns:a16="http://schemas.microsoft.com/office/drawing/2014/main" id="{F5E405F5-221A-2F82-1E2B-841141C130A5}"/>
              </a:ext>
            </a:extLst>
          </p:cNvPr>
          <p:cNvSpPr txBox="1"/>
          <p:nvPr/>
        </p:nvSpPr>
        <p:spPr>
          <a:xfrm>
            <a:off x="3562894" y="277904"/>
            <a:ext cx="3035331" cy="4154984"/>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000000"/>
                </a:solidFill>
                <a:latin typeface="Calibri"/>
              </a:rPr>
              <a:t>On the day</a:t>
            </a:r>
            <a:endParaRPr lang="en-GB" sz="1200" b="1" dirty="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Allocate drop off point and time and ensure someone is there to check all bags are named  </a:t>
            </a:r>
            <a:endParaRPr lang="en-GB" sz="1200" dirty="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Set up - this took approximately 1.5 hours with a team of 10 students </a:t>
            </a:r>
            <a:endParaRPr lang="en-GB" sz="1200" dirty="0">
              <a:solidFill>
                <a:srgbClr val="000000"/>
              </a:solidFill>
              <a:latin typeface="Calibri"/>
              <a:cs typeface="Calibri"/>
            </a:endParaRPr>
          </a:p>
          <a:p>
            <a:r>
              <a:rPr lang="en-GB" sz="1200" dirty="0">
                <a:solidFill>
                  <a:srgbClr val="000000"/>
                </a:solidFill>
                <a:latin typeface="Symbol"/>
                <a:cs typeface="Calibri" panose="020F0502020204030204"/>
                <a:sym typeface="Symbol"/>
              </a:rPr>
              <a:t>·</a:t>
            </a:r>
            <a:r>
              <a:rPr lang="en-GB" sz="1200" dirty="0">
                <a:solidFill>
                  <a:srgbClr val="000000"/>
                </a:solidFill>
                <a:latin typeface="Calibri" panose="020F0502020204030204"/>
                <a:cs typeface="Calibri" panose="020F0502020204030204"/>
              </a:rPr>
              <a:t>  Set up room with rails, table for small items and 'In' and 'Out' table at entrance</a:t>
            </a:r>
            <a:endParaRPr lang="en-GB" dirty="0"/>
          </a:p>
          <a:p>
            <a:r>
              <a:rPr lang="en-GB" sz="1200" dirty="0">
                <a:solidFill>
                  <a:srgbClr val="000000"/>
                </a:solidFill>
                <a:latin typeface="Symbol"/>
                <a:cs typeface="Calibri"/>
                <a:sym typeface="Symbol"/>
              </a:rPr>
              <a:t>·</a:t>
            </a:r>
            <a:r>
              <a:rPr lang="en-GB" sz="1200" dirty="0">
                <a:solidFill>
                  <a:srgbClr val="000000"/>
                </a:solidFill>
                <a:latin typeface="Calibri"/>
                <a:cs typeface="Calibri"/>
              </a:rPr>
              <a:t>  Open each bag.  Reject any poor quality items.  Allocate tickets using grading system - provided</a:t>
            </a:r>
            <a:endParaRPr lang="en-GB" dirty="0"/>
          </a:p>
          <a:p>
            <a:r>
              <a:rPr lang="en-GB" sz="1200" dirty="0">
                <a:solidFill>
                  <a:srgbClr val="000000"/>
                </a:solidFill>
                <a:latin typeface="Symbol"/>
                <a:cs typeface="Calibri"/>
                <a:sym typeface="Symbol"/>
              </a:rPr>
              <a:t>·</a:t>
            </a:r>
            <a:r>
              <a:rPr lang="en-GB" sz="1200" dirty="0">
                <a:solidFill>
                  <a:srgbClr val="000000"/>
                </a:solidFill>
                <a:latin typeface="Calibri"/>
                <a:cs typeface="Calibri"/>
              </a:rPr>
              <a:t> Record</a:t>
            </a:r>
            <a:r>
              <a:rPr lang="en-GB" sz="1200" dirty="0">
                <a:solidFill>
                  <a:srgbClr val="000000"/>
                </a:solidFill>
                <a:latin typeface="Calibri"/>
              </a:rPr>
              <a:t> the number of tickets for each person on a list at the entrance.  It may be useful to put allocated tickets in a named envelope before the event.</a:t>
            </a:r>
            <a:endParaRPr lang="en-GB" sz="120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Itemise all items collected on a tally sheet – provided </a:t>
            </a:r>
            <a:endParaRPr lang="en-GB" sz="120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Hang clothes in categories </a:t>
            </a:r>
            <a:r>
              <a:rPr lang="en-GB" sz="1200" err="1">
                <a:solidFill>
                  <a:srgbClr val="000000"/>
                </a:solidFill>
                <a:latin typeface="Calibri"/>
              </a:rPr>
              <a:t>eg</a:t>
            </a:r>
            <a:r>
              <a:rPr lang="en-GB" sz="1200" dirty="0">
                <a:solidFill>
                  <a:srgbClr val="000000"/>
                </a:solidFill>
                <a:latin typeface="Calibri"/>
              </a:rPr>
              <a:t> tops, trousers, coats, skirts </a:t>
            </a:r>
            <a:endParaRPr lang="en-GB" sz="1200" dirty="0">
              <a:solidFill>
                <a:srgbClr val="000000"/>
              </a:solidFill>
              <a:latin typeface="Calibri"/>
              <a:cs typeface="Calibri"/>
            </a:endParaRPr>
          </a:p>
          <a:p>
            <a:r>
              <a:rPr lang="en-GB" sz="1200" dirty="0">
                <a:solidFill>
                  <a:srgbClr val="000000"/>
                </a:solidFill>
                <a:latin typeface="Symbol"/>
                <a:ea typeface="Symbol"/>
                <a:cs typeface="Symbol"/>
              </a:rPr>
              <a:t>·</a:t>
            </a:r>
            <a:r>
              <a:rPr lang="en-GB" sz="1200" dirty="0"/>
              <a:t> </a:t>
            </a:r>
            <a:r>
              <a:rPr lang="en-GB" sz="1200" dirty="0">
                <a:solidFill>
                  <a:srgbClr val="000000"/>
                </a:solidFill>
                <a:latin typeface="Calibri"/>
              </a:rPr>
              <a:t>Create and hang posters detailing ticketing system and identifying changing room </a:t>
            </a:r>
            <a:endParaRPr lang="en-GB" sz="1200" dirty="0">
              <a:solidFill>
                <a:srgbClr val="000000"/>
              </a:solidFill>
              <a:latin typeface="Calibri"/>
              <a:cs typeface="Calibri"/>
            </a:endParaRPr>
          </a:p>
          <a:p>
            <a:endParaRPr lang="en-GB" sz="1200" dirty="0">
              <a:cs typeface="Calibri"/>
            </a:endParaRPr>
          </a:p>
        </p:txBody>
      </p:sp>
      <p:pic>
        <p:nvPicPr>
          <p:cNvPr id="6" name="Picture 5" descr="A person looking at clothes on a rack&#10;&#10;Description automatically generated">
            <a:extLst>
              <a:ext uri="{FF2B5EF4-FFF2-40B4-BE49-F238E27FC236}">
                <a16:creationId xmlns:a16="http://schemas.microsoft.com/office/drawing/2014/main" id="{8CC5C6B0-0FF8-8B22-989F-D677DB188AC9}"/>
              </a:ext>
            </a:extLst>
          </p:cNvPr>
          <p:cNvPicPr>
            <a:picLocks noChangeAspect="1"/>
          </p:cNvPicPr>
          <p:nvPr/>
        </p:nvPicPr>
        <p:blipFill>
          <a:blip r:embed="rId8"/>
          <a:stretch>
            <a:fillRect/>
          </a:stretch>
        </p:blipFill>
        <p:spPr>
          <a:xfrm>
            <a:off x="254760" y="280159"/>
            <a:ext cx="3159064" cy="2549663"/>
          </a:xfrm>
          <a:prstGeom prst="rect">
            <a:avLst/>
          </a:prstGeom>
        </p:spPr>
      </p:pic>
      <p:sp>
        <p:nvSpPr>
          <p:cNvPr id="21" name="TextBox 20">
            <a:extLst>
              <a:ext uri="{FF2B5EF4-FFF2-40B4-BE49-F238E27FC236}">
                <a16:creationId xmlns:a16="http://schemas.microsoft.com/office/drawing/2014/main" id="{ED707C3B-8DD3-10D3-F587-81D0265A52D4}"/>
              </a:ext>
            </a:extLst>
          </p:cNvPr>
          <p:cNvSpPr txBox="1"/>
          <p:nvPr/>
        </p:nvSpPr>
        <p:spPr>
          <a:xfrm>
            <a:off x="3459878" y="4377237"/>
            <a:ext cx="3423239" cy="17116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264707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DAC990-3D17-8E7B-F9D2-5A7FA9C1DE9C}"/>
              </a:ext>
            </a:extLst>
          </p:cNvPr>
          <p:cNvSpPr/>
          <p:nvPr/>
        </p:nvSpPr>
        <p:spPr>
          <a:xfrm>
            <a:off x="-4066" y="-4083"/>
            <a:ext cx="6858000" cy="1177047"/>
          </a:xfrm>
          <a:prstGeom prst="rect">
            <a:avLst/>
          </a:prstGeom>
          <a:solidFill>
            <a:srgbClr val="00C7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p:nvSpPr>
        <p:spPr>
          <a:xfrm>
            <a:off x="0" y="9043651"/>
            <a:ext cx="6994187" cy="862349"/>
          </a:xfrm>
          <a:prstGeom prst="rect">
            <a:avLst/>
          </a:prstGeom>
          <a:solidFill>
            <a:srgbClr val="009C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0369" y="9001360"/>
            <a:ext cx="7120647" cy="86097"/>
          </a:xfrm>
          <a:prstGeom prst="rect">
            <a:avLst/>
          </a:prstGeom>
          <a:solidFill>
            <a:srgbClr val="F6E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OCOW Logo Long.PNG">
            <a:extLst>
              <a:ext uri="{FF2B5EF4-FFF2-40B4-BE49-F238E27FC236}">
                <a16:creationId xmlns:a16="http://schemas.microsoft.com/office/drawing/2014/main" id="{2B2FCA82-0187-ED6F-633A-048E2708FD19}"/>
              </a:ext>
            </a:extLst>
          </p:cNvPr>
          <p:cNvPicPr>
            <a:picLocks noChangeAspect="1"/>
          </p:cNvPicPr>
          <p:nvPr/>
        </p:nvPicPr>
        <p:blipFill>
          <a:blip r:embed="rId2"/>
          <a:stretch>
            <a:fillRect/>
          </a:stretch>
        </p:blipFill>
        <p:spPr>
          <a:xfrm>
            <a:off x="326002" y="9155805"/>
            <a:ext cx="1925004" cy="666582"/>
          </a:xfrm>
          <a:prstGeom prst="rect">
            <a:avLst/>
          </a:prstGeom>
        </p:spPr>
      </p:pic>
      <p:pic>
        <p:nvPicPr>
          <p:cNvPr id="4" name="Picture 3" descr="SEW FAB LOGO LONG WORD-07.jpg">
            <a:extLst>
              <a:ext uri="{FF2B5EF4-FFF2-40B4-BE49-F238E27FC236}">
                <a16:creationId xmlns:a16="http://schemas.microsoft.com/office/drawing/2014/main" id="{49774D0C-4358-DA3C-1B17-A77FF5E5460A}"/>
              </a:ext>
            </a:extLst>
          </p:cNvPr>
          <p:cNvPicPr>
            <a:picLocks noChangeAspect="1"/>
          </p:cNvPicPr>
          <p:nvPr/>
        </p:nvPicPr>
        <p:blipFill>
          <a:blip r:embed="rId3"/>
          <a:stretch>
            <a:fillRect/>
          </a:stretch>
        </p:blipFill>
        <p:spPr>
          <a:xfrm>
            <a:off x="2474005" y="9159005"/>
            <a:ext cx="2155372" cy="670089"/>
          </a:xfrm>
          <a:prstGeom prst="rect">
            <a:avLst/>
          </a:prstGeom>
        </p:spPr>
      </p:pic>
      <p:pic>
        <p:nvPicPr>
          <p:cNvPr id="5" name="Picture 4" descr="A yellow and black logo&#10;&#10;Description automatically generated">
            <a:extLst>
              <a:ext uri="{FF2B5EF4-FFF2-40B4-BE49-F238E27FC236}">
                <a16:creationId xmlns:a16="http://schemas.microsoft.com/office/drawing/2014/main" id="{3D3FCB0D-9D3E-49BA-0797-DAD25FDA0E3B}"/>
              </a:ext>
            </a:extLst>
          </p:cNvPr>
          <p:cNvPicPr>
            <a:picLocks noChangeAspect="1"/>
          </p:cNvPicPr>
          <p:nvPr/>
        </p:nvPicPr>
        <p:blipFill>
          <a:blip r:embed="rId4"/>
          <a:stretch>
            <a:fillRect/>
          </a:stretch>
        </p:blipFill>
        <p:spPr>
          <a:xfrm>
            <a:off x="5771924" y="9157200"/>
            <a:ext cx="681590" cy="673506"/>
          </a:xfrm>
          <a:prstGeom prst="rect">
            <a:avLst/>
          </a:prstGeom>
        </p:spPr>
      </p:pic>
      <p:sp>
        <p:nvSpPr>
          <p:cNvPr id="11" name="TextBox 10">
            <a:extLst>
              <a:ext uri="{FF2B5EF4-FFF2-40B4-BE49-F238E27FC236}">
                <a16:creationId xmlns:a16="http://schemas.microsoft.com/office/drawing/2014/main" id="{B0E21E69-57C8-0C80-B12A-79D12BA105A9}"/>
              </a:ext>
            </a:extLst>
          </p:cNvPr>
          <p:cNvSpPr txBox="1"/>
          <p:nvPr/>
        </p:nvSpPr>
        <p:spPr>
          <a:xfrm>
            <a:off x="4908379" y="9160328"/>
            <a:ext cx="656408" cy="6661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12" name="Picture 11" descr="Varndean.png">
            <a:extLst>
              <a:ext uri="{FF2B5EF4-FFF2-40B4-BE49-F238E27FC236}">
                <a16:creationId xmlns:a16="http://schemas.microsoft.com/office/drawing/2014/main" id="{4196A464-EBB4-D1BF-1E57-D5C5AA688C93}"/>
              </a:ext>
            </a:extLst>
          </p:cNvPr>
          <p:cNvPicPr>
            <a:picLocks noChangeAspect="1"/>
          </p:cNvPicPr>
          <p:nvPr/>
        </p:nvPicPr>
        <p:blipFill>
          <a:blip r:embed="rId5"/>
          <a:stretch>
            <a:fillRect/>
          </a:stretch>
        </p:blipFill>
        <p:spPr>
          <a:xfrm>
            <a:off x="4839483" y="9107186"/>
            <a:ext cx="803065" cy="812951"/>
          </a:xfrm>
          <a:prstGeom prst="rect">
            <a:avLst/>
          </a:prstGeom>
        </p:spPr>
      </p:pic>
      <p:sp>
        <p:nvSpPr>
          <p:cNvPr id="24" name="TextBox 23">
            <a:extLst>
              <a:ext uri="{FF2B5EF4-FFF2-40B4-BE49-F238E27FC236}">
                <a16:creationId xmlns:a16="http://schemas.microsoft.com/office/drawing/2014/main" id="{1466AF1C-FC85-9C48-3FD2-C6E0B0CBA14B}"/>
              </a:ext>
            </a:extLst>
          </p:cNvPr>
          <p:cNvSpPr txBox="1"/>
          <p:nvPr/>
        </p:nvSpPr>
        <p:spPr>
          <a:xfrm>
            <a:off x="178599" y="7484519"/>
            <a:ext cx="6560373" cy="138499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ea typeface="Times New Roman"/>
                <a:hlinkClick r:id="rId6"/>
              </a:rPr>
              <a:t>Sew Fabulous</a:t>
            </a:r>
            <a:r>
              <a:rPr lang="en-GB" sz="1200" dirty="0">
                <a:ea typeface="Times New Roman"/>
              </a:rPr>
              <a:t> is a not for profit sustainable community textiles studio based in Brighton Open Market.  They design and deliver classes, courses, workshops and events and produce the first Brighton Sustainable Fashion Week alongside our partners Brighton Peace and Environment Centre in October 2023</a:t>
            </a:r>
          </a:p>
          <a:p>
            <a:endParaRPr lang="en-GB" sz="1200" dirty="0">
              <a:cs typeface="Calibri"/>
            </a:endParaRPr>
          </a:p>
          <a:p>
            <a:r>
              <a:rPr lang="en-GB" sz="1200" dirty="0">
                <a:cs typeface="Calibri"/>
                <a:hlinkClick r:id="rId7"/>
              </a:rPr>
              <a:t>Our City Our World</a:t>
            </a:r>
            <a:r>
              <a:rPr lang="en-GB" sz="1200">
                <a:cs typeface="Calibri"/>
              </a:rPr>
              <a:t> is the sustainability, climate change and environmental education programme for Brighton &amp; Hove schools</a:t>
            </a:r>
          </a:p>
        </p:txBody>
      </p:sp>
      <p:sp>
        <p:nvSpPr>
          <p:cNvPr id="27" name="TextBox 26">
            <a:extLst>
              <a:ext uri="{FF2B5EF4-FFF2-40B4-BE49-F238E27FC236}">
                <a16:creationId xmlns:a16="http://schemas.microsoft.com/office/drawing/2014/main" id="{D4B6F3B2-9453-1190-F098-91738E82F134}"/>
              </a:ext>
            </a:extLst>
          </p:cNvPr>
          <p:cNvSpPr txBox="1"/>
          <p:nvPr/>
        </p:nvSpPr>
        <p:spPr>
          <a:xfrm>
            <a:off x="264536" y="195943"/>
            <a:ext cx="61232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Token Exchange Guide</a:t>
            </a:r>
            <a:endParaRPr lang="en-US" dirty="0">
              <a:cs typeface="Calibri"/>
            </a:endParaRPr>
          </a:p>
          <a:p>
            <a:r>
              <a:rPr lang="en-GB" dirty="0">
                <a:cs typeface="Calibri"/>
              </a:rPr>
              <a:t>This is a suggested system for grading clothing to allocate tokens at the start or 'buy' from tokens at the end.</a:t>
            </a:r>
            <a:endParaRPr lang="en-GB" dirty="0"/>
          </a:p>
        </p:txBody>
      </p:sp>
      <p:graphicFrame>
        <p:nvGraphicFramePr>
          <p:cNvPr id="28" name="Table 27">
            <a:extLst>
              <a:ext uri="{FF2B5EF4-FFF2-40B4-BE49-F238E27FC236}">
                <a16:creationId xmlns:a16="http://schemas.microsoft.com/office/drawing/2014/main" id="{7C81BCC8-4826-62F4-5544-98B876DF58C4}"/>
              </a:ext>
            </a:extLst>
          </p:cNvPr>
          <p:cNvGraphicFramePr>
            <a:graphicFrameLocks noGrp="1"/>
          </p:cNvGraphicFramePr>
          <p:nvPr>
            <p:extLst>
              <p:ext uri="{D42A27DB-BD31-4B8C-83A1-F6EECF244321}">
                <p14:modId xmlns:p14="http://schemas.microsoft.com/office/powerpoint/2010/main" val="4108115174"/>
              </p:ext>
            </p:extLst>
          </p:nvPr>
        </p:nvGraphicFramePr>
        <p:xfrm>
          <a:off x="767579" y="1849048"/>
          <a:ext cx="4951202" cy="4886820"/>
        </p:xfrm>
        <a:graphic>
          <a:graphicData uri="http://schemas.openxmlformats.org/drawingml/2006/table">
            <a:tbl>
              <a:tblPr firstRow="1" bandRow="1">
                <a:tableStyleId>{5C22544A-7EE6-4342-B048-85BDC9FD1C3A}</a:tableStyleId>
              </a:tblPr>
              <a:tblGrid>
                <a:gridCol w="2475601">
                  <a:extLst>
                    <a:ext uri="{9D8B030D-6E8A-4147-A177-3AD203B41FA5}">
                      <a16:colId xmlns:a16="http://schemas.microsoft.com/office/drawing/2014/main" val="1426683172"/>
                    </a:ext>
                  </a:extLst>
                </a:gridCol>
                <a:gridCol w="2475601">
                  <a:extLst>
                    <a:ext uri="{9D8B030D-6E8A-4147-A177-3AD203B41FA5}">
                      <a16:colId xmlns:a16="http://schemas.microsoft.com/office/drawing/2014/main" val="3966039842"/>
                    </a:ext>
                  </a:extLst>
                </a:gridCol>
              </a:tblGrid>
              <a:tr h="814470">
                <a:tc>
                  <a:txBody>
                    <a:bodyPr/>
                    <a:lstStyle/>
                    <a:p>
                      <a:r>
                        <a:rPr lang="en-GB" dirty="0"/>
                        <a:t>Item</a:t>
                      </a:r>
                    </a:p>
                  </a:txBody>
                  <a:tcPr/>
                </a:tc>
                <a:tc>
                  <a:txBody>
                    <a:bodyPr/>
                    <a:lstStyle/>
                    <a:p>
                      <a:r>
                        <a:rPr lang="en-GB" dirty="0"/>
                        <a:t>Tokens</a:t>
                      </a:r>
                    </a:p>
                  </a:txBody>
                  <a:tcPr/>
                </a:tc>
                <a:extLst>
                  <a:ext uri="{0D108BD9-81ED-4DB2-BD59-A6C34878D82A}">
                    <a16:rowId xmlns:a16="http://schemas.microsoft.com/office/drawing/2014/main" val="243335992"/>
                  </a:ext>
                </a:extLst>
              </a:tr>
              <a:tr h="814470">
                <a:tc>
                  <a:txBody>
                    <a:bodyPr/>
                    <a:lstStyle/>
                    <a:p>
                      <a:pPr marL="0" marR="0" lvl="0" indent="0" algn="l">
                        <a:lnSpc>
                          <a:spcPct val="100000"/>
                        </a:lnSpc>
                        <a:spcBef>
                          <a:spcPts val="0"/>
                        </a:spcBef>
                        <a:spcAft>
                          <a:spcPts val="0"/>
                        </a:spcAft>
                        <a:buNone/>
                      </a:pPr>
                      <a:r>
                        <a:rPr lang="en-GB" sz="1500" b="0" i="0" u="none" strike="noStrike" noProof="0" dirty="0">
                          <a:solidFill>
                            <a:srgbClr val="000000"/>
                          </a:solidFill>
                          <a:latin typeface="Calibri"/>
                        </a:rPr>
                        <a:t>Small Accessory                        </a:t>
                      </a:r>
                    </a:p>
                    <a:p>
                      <a:pPr marL="0" marR="0" lvl="0" indent="0" algn="l">
                        <a:lnSpc>
                          <a:spcPct val="100000"/>
                        </a:lnSpc>
                        <a:spcBef>
                          <a:spcPts val="0"/>
                        </a:spcBef>
                        <a:spcAft>
                          <a:spcPts val="0"/>
                        </a:spcAft>
                        <a:buNone/>
                      </a:pPr>
                      <a:r>
                        <a:rPr lang="en-GB" sz="1500" b="0" i="0" u="none" strike="noStrike" noProof="0" dirty="0">
                          <a:solidFill>
                            <a:srgbClr val="000000"/>
                          </a:solidFill>
                          <a:latin typeface="Calibri"/>
                        </a:rPr>
                        <a:t>(i.e., scarf, belt, bags)</a:t>
                      </a:r>
                    </a:p>
                    <a:p>
                      <a:pPr lvl="0">
                        <a:buNone/>
                      </a:pPr>
                      <a:endParaRPr lang="en-GB" dirty="0"/>
                    </a:p>
                  </a:txBody>
                  <a:tcPr/>
                </a:tc>
                <a:tc>
                  <a:txBody>
                    <a:bodyPr/>
                    <a:lstStyle/>
                    <a:p>
                      <a:pPr algn="ctr"/>
                      <a:endParaRPr lang="en-GB"/>
                    </a:p>
                    <a:p>
                      <a:pPr lvl="0" algn="ctr">
                        <a:buNone/>
                      </a:pPr>
                      <a:r>
                        <a:rPr lang="en-GB" dirty="0"/>
                        <a:t>1</a:t>
                      </a:r>
                    </a:p>
                  </a:txBody>
                  <a:tcPr/>
                </a:tc>
                <a:extLst>
                  <a:ext uri="{0D108BD9-81ED-4DB2-BD59-A6C34878D82A}">
                    <a16:rowId xmlns:a16="http://schemas.microsoft.com/office/drawing/2014/main" val="1824352091"/>
                  </a:ext>
                </a:extLst>
              </a:tr>
              <a:tr h="814470">
                <a:tc>
                  <a:txBody>
                    <a:bodyPr/>
                    <a:lstStyle/>
                    <a:p>
                      <a:pPr lvl="0">
                        <a:buNone/>
                      </a:pPr>
                      <a:r>
                        <a:rPr lang="en-GB" sz="1500" b="0" i="0" u="none" strike="noStrike" noProof="0" dirty="0">
                          <a:solidFill>
                            <a:srgbClr val="000000"/>
                          </a:solidFill>
                          <a:latin typeface="Calibri"/>
                        </a:rPr>
                        <a:t>T- shirts, Vests</a:t>
                      </a:r>
                      <a:endParaRPr lang="en-US" dirty="0"/>
                    </a:p>
                  </a:txBody>
                  <a:tcPr/>
                </a:tc>
                <a:tc>
                  <a:txBody>
                    <a:bodyPr/>
                    <a:lstStyle/>
                    <a:p>
                      <a:pPr algn="ctr"/>
                      <a:endParaRPr lang="en-GB"/>
                    </a:p>
                    <a:p>
                      <a:pPr lvl="0" algn="ctr">
                        <a:buNone/>
                      </a:pPr>
                      <a:r>
                        <a:rPr lang="en-GB" dirty="0"/>
                        <a:t>2</a:t>
                      </a:r>
                    </a:p>
                  </a:txBody>
                  <a:tcPr/>
                </a:tc>
                <a:extLst>
                  <a:ext uri="{0D108BD9-81ED-4DB2-BD59-A6C34878D82A}">
                    <a16:rowId xmlns:a16="http://schemas.microsoft.com/office/drawing/2014/main" val="356311396"/>
                  </a:ext>
                </a:extLst>
              </a:tr>
              <a:tr h="814470">
                <a:tc>
                  <a:txBody>
                    <a:bodyPr/>
                    <a:lstStyle/>
                    <a:p>
                      <a:pPr marL="0" marR="0" lvl="0" indent="0" algn="l">
                        <a:lnSpc>
                          <a:spcPct val="100000"/>
                        </a:lnSpc>
                        <a:spcBef>
                          <a:spcPts val="0"/>
                        </a:spcBef>
                        <a:spcAft>
                          <a:spcPts val="0"/>
                        </a:spcAft>
                        <a:buNone/>
                      </a:pPr>
                      <a:r>
                        <a:rPr lang="en-GB" sz="1500" b="0" i="0" u="none" strike="noStrike" noProof="0" dirty="0">
                          <a:solidFill>
                            <a:srgbClr val="000000"/>
                          </a:solidFill>
                          <a:latin typeface="Calibri"/>
                        </a:rPr>
                        <a:t>Simple Dress, Light Jacket,    </a:t>
                      </a:r>
                    </a:p>
                    <a:p>
                      <a:pPr marL="0" marR="0" lvl="0" indent="0" algn="l">
                        <a:lnSpc>
                          <a:spcPct val="100000"/>
                        </a:lnSpc>
                        <a:spcBef>
                          <a:spcPts val="0"/>
                        </a:spcBef>
                        <a:spcAft>
                          <a:spcPts val="0"/>
                        </a:spcAft>
                        <a:buNone/>
                      </a:pPr>
                      <a:r>
                        <a:rPr lang="en-GB" sz="1500" b="0" i="0" u="none" strike="noStrike" noProof="0" dirty="0">
                          <a:solidFill>
                            <a:srgbClr val="000000"/>
                          </a:solidFill>
                          <a:latin typeface="Calibri"/>
                        </a:rPr>
                        <a:t>Skirts, Shorts, Trousers</a:t>
                      </a:r>
                      <a:endParaRPr lang="en-GB" dirty="0"/>
                    </a:p>
                  </a:txBody>
                  <a:tcPr/>
                </a:tc>
                <a:tc>
                  <a:txBody>
                    <a:bodyPr/>
                    <a:lstStyle/>
                    <a:p>
                      <a:pPr algn="ctr"/>
                      <a:endParaRPr lang="en-GB"/>
                    </a:p>
                    <a:p>
                      <a:pPr lvl="0" algn="ctr">
                        <a:buNone/>
                      </a:pPr>
                      <a:r>
                        <a:rPr lang="en-GB" dirty="0"/>
                        <a:t>3</a:t>
                      </a:r>
                    </a:p>
                  </a:txBody>
                  <a:tcPr/>
                </a:tc>
                <a:extLst>
                  <a:ext uri="{0D108BD9-81ED-4DB2-BD59-A6C34878D82A}">
                    <a16:rowId xmlns:a16="http://schemas.microsoft.com/office/drawing/2014/main" val="288656195"/>
                  </a:ext>
                </a:extLst>
              </a:tr>
              <a:tr h="814470">
                <a:tc>
                  <a:txBody>
                    <a:bodyPr/>
                    <a:lstStyle/>
                    <a:p>
                      <a:pPr marL="0" marR="0" lvl="0" indent="0" algn="l">
                        <a:lnSpc>
                          <a:spcPct val="100000"/>
                        </a:lnSpc>
                        <a:spcBef>
                          <a:spcPts val="0"/>
                        </a:spcBef>
                        <a:spcAft>
                          <a:spcPts val="0"/>
                        </a:spcAft>
                        <a:buNone/>
                      </a:pPr>
                      <a:r>
                        <a:rPr lang="en-GB" sz="1500" b="0" i="0" u="none" strike="noStrike" noProof="0" dirty="0">
                          <a:solidFill>
                            <a:srgbClr val="000000"/>
                          </a:solidFill>
                          <a:latin typeface="Calibri"/>
                        </a:rPr>
                        <a:t>Jumper, Knitwear, </a:t>
                      </a:r>
                    </a:p>
                    <a:p>
                      <a:pPr marL="0" marR="0" lvl="0" indent="0" algn="l">
                        <a:lnSpc>
                          <a:spcPct val="100000"/>
                        </a:lnSpc>
                        <a:spcBef>
                          <a:spcPts val="0"/>
                        </a:spcBef>
                        <a:spcAft>
                          <a:spcPts val="0"/>
                        </a:spcAft>
                        <a:buNone/>
                      </a:pPr>
                      <a:r>
                        <a:rPr lang="en-GB" sz="1500" b="0" i="0" u="none" strike="noStrike" noProof="0" dirty="0">
                          <a:solidFill>
                            <a:srgbClr val="000000"/>
                          </a:solidFill>
                          <a:latin typeface="Calibri"/>
                        </a:rPr>
                        <a:t>Jumpsuits, Amazing Skirt, Fashioned Dress</a:t>
                      </a:r>
                      <a:endParaRPr lang="en-GB" dirty="0"/>
                    </a:p>
                  </a:txBody>
                  <a:tcPr/>
                </a:tc>
                <a:tc>
                  <a:txBody>
                    <a:bodyPr/>
                    <a:lstStyle/>
                    <a:p>
                      <a:pPr algn="ctr"/>
                      <a:endParaRPr lang="en-GB"/>
                    </a:p>
                    <a:p>
                      <a:pPr lvl="0" algn="ctr">
                        <a:buNone/>
                      </a:pPr>
                      <a:r>
                        <a:rPr lang="en-GB" dirty="0"/>
                        <a:t>4</a:t>
                      </a:r>
                    </a:p>
                  </a:txBody>
                  <a:tcPr/>
                </a:tc>
                <a:extLst>
                  <a:ext uri="{0D108BD9-81ED-4DB2-BD59-A6C34878D82A}">
                    <a16:rowId xmlns:a16="http://schemas.microsoft.com/office/drawing/2014/main" val="4150943133"/>
                  </a:ext>
                </a:extLst>
              </a:tr>
              <a:tr h="814470">
                <a:tc>
                  <a:txBody>
                    <a:bodyPr/>
                    <a:lstStyle/>
                    <a:p>
                      <a:pPr marL="0" marR="0" lvl="0" indent="0" algn="l">
                        <a:lnSpc>
                          <a:spcPct val="100000"/>
                        </a:lnSpc>
                        <a:spcBef>
                          <a:spcPts val="0"/>
                        </a:spcBef>
                        <a:spcAft>
                          <a:spcPts val="0"/>
                        </a:spcAft>
                        <a:buNone/>
                      </a:pPr>
                      <a:r>
                        <a:rPr lang="en-GB" sz="1500" b="0" i="0" u="none" strike="noStrike" noProof="0" dirty="0">
                          <a:solidFill>
                            <a:srgbClr val="000000"/>
                          </a:solidFill>
                          <a:latin typeface="Calibri"/>
                        </a:rPr>
                        <a:t>Amazing Coat or Dress</a:t>
                      </a:r>
                    </a:p>
                    <a:p>
                      <a:pPr marL="0" marR="0" lvl="0" indent="0" algn="l">
                        <a:lnSpc>
                          <a:spcPct val="100000"/>
                        </a:lnSpc>
                        <a:spcBef>
                          <a:spcPts val="0"/>
                        </a:spcBef>
                        <a:spcAft>
                          <a:spcPts val="0"/>
                        </a:spcAft>
                        <a:buNone/>
                      </a:pPr>
                      <a:r>
                        <a:rPr lang="en-GB" sz="1500" b="0" i="0" u="none" strike="noStrike" noProof="0" dirty="0">
                          <a:solidFill>
                            <a:srgbClr val="000000"/>
                          </a:solidFill>
                          <a:latin typeface="Calibri"/>
                        </a:rPr>
                        <a:t>(i.e. Winter, Funky) </a:t>
                      </a:r>
                      <a:endParaRPr lang="en-GB" dirty="0"/>
                    </a:p>
                  </a:txBody>
                  <a:tcPr/>
                </a:tc>
                <a:tc>
                  <a:txBody>
                    <a:bodyPr/>
                    <a:lstStyle/>
                    <a:p>
                      <a:pPr algn="ctr"/>
                      <a:endParaRPr lang="en-GB"/>
                    </a:p>
                    <a:p>
                      <a:pPr lvl="0" algn="ctr">
                        <a:buNone/>
                      </a:pPr>
                      <a:r>
                        <a:rPr lang="en-GB" dirty="0"/>
                        <a:t>5</a:t>
                      </a:r>
                    </a:p>
                  </a:txBody>
                  <a:tcPr/>
                </a:tc>
                <a:extLst>
                  <a:ext uri="{0D108BD9-81ED-4DB2-BD59-A6C34878D82A}">
                    <a16:rowId xmlns:a16="http://schemas.microsoft.com/office/drawing/2014/main" val="506625720"/>
                  </a:ext>
                </a:extLst>
              </a:tr>
            </a:tbl>
          </a:graphicData>
        </a:graphic>
      </p:graphicFrame>
    </p:spTree>
    <p:extLst>
      <p:ext uri="{BB962C8B-B14F-4D97-AF65-F5344CB8AC3E}">
        <p14:creationId xmlns:p14="http://schemas.microsoft.com/office/powerpoint/2010/main" val="100212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043651"/>
            <a:ext cx="6994187" cy="862349"/>
          </a:xfrm>
          <a:prstGeom prst="rect">
            <a:avLst/>
          </a:prstGeom>
          <a:solidFill>
            <a:srgbClr val="009C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0369" y="9001360"/>
            <a:ext cx="7120647" cy="86097"/>
          </a:xfrm>
          <a:prstGeom prst="rect">
            <a:avLst/>
          </a:prstGeom>
          <a:solidFill>
            <a:srgbClr val="F6E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OCOW Logo Long.PNG">
            <a:extLst>
              <a:ext uri="{FF2B5EF4-FFF2-40B4-BE49-F238E27FC236}">
                <a16:creationId xmlns:a16="http://schemas.microsoft.com/office/drawing/2014/main" id="{2B2FCA82-0187-ED6F-633A-048E2708FD19}"/>
              </a:ext>
            </a:extLst>
          </p:cNvPr>
          <p:cNvPicPr>
            <a:picLocks noChangeAspect="1"/>
          </p:cNvPicPr>
          <p:nvPr/>
        </p:nvPicPr>
        <p:blipFill>
          <a:blip r:embed="rId2"/>
          <a:stretch>
            <a:fillRect/>
          </a:stretch>
        </p:blipFill>
        <p:spPr>
          <a:xfrm>
            <a:off x="326002" y="9155805"/>
            <a:ext cx="1925004" cy="666582"/>
          </a:xfrm>
          <a:prstGeom prst="rect">
            <a:avLst/>
          </a:prstGeom>
        </p:spPr>
      </p:pic>
      <p:pic>
        <p:nvPicPr>
          <p:cNvPr id="4" name="Picture 3" descr="SEW FAB LOGO LONG WORD-07.jpg">
            <a:extLst>
              <a:ext uri="{FF2B5EF4-FFF2-40B4-BE49-F238E27FC236}">
                <a16:creationId xmlns:a16="http://schemas.microsoft.com/office/drawing/2014/main" id="{49774D0C-4358-DA3C-1B17-A77FF5E5460A}"/>
              </a:ext>
            </a:extLst>
          </p:cNvPr>
          <p:cNvPicPr>
            <a:picLocks noChangeAspect="1"/>
          </p:cNvPicPr>
          <p:nvPr/>
        </p:nvPicPr>
        <p:blipFill>
          <a:blip r:embed="rId3"/>
          <a:stretch>
            <a:fillRect/>
          </a:stretch>
        </p:blipFill>
        <p:spPr>
          <a:xfrm>
            <a:off x="2474005" y="9159005"/>
            <a:ext cx="2155372" cy="670089"/>
          </a:xfrm>
          <a:prstGeom prst="rect">
            <a:avLst/>
          </a:prstGeom>
        </p:spPr>
      </p:pic>
      <p:pic>
        <p:nvPicPr>
          <p:cNvPr id="5" name="Picture 4" descr="A yellow and black logo&#10;&#10;Description automatically generated">
            <a:extLst>
              <a:ext uri="{FF2B5EF4-FFF2-40B4-BE49-F238E27FC236}">
                <a16:creationId xmlns:a16="http://schemas.microsoft.com/office/drawing/2014/main" id="{3D3FCB0D-9D3E-49BA-0797-DAD25FDA0E3B}"/>
              </a:ext>
            </a:extLst>
          </p:cNvPr>
          <p:cNvPicPr>
            <a:picLocks noChangeAspect="1"/>
          </p:cNvPicPr>
          <p:nvPr/>
        </p:nvPicPr>
        <p:blipFill>
          <a:blip r:embed="rId4"/>
          <a:stretch>
            <a:fillRect/>
          </a:stretch>
        </p:blipFill>
        <p:spPr>
          <a:xfrm>
            <a:off x="5771924" y="9157200"/>
            <a:ext cx="681590" cy="673506"/>
          </a:xfrm>
          <a:prstGeom prst="rect">
            <a:avLst/>
          </a:prstGeom>
        </p:spPr>
      </p:pic>
      <p:sp>
        <p:nvSpPr>
          <p:cNvPr id="11" name="TextBox 10">
            <a:extLst>
              <a:ext uri="{FF2B5EF4-FFF2-40B4-BE49-F238E27FC236}">
                <a16:creationId xmlns:a16="http://schemas.microsoft.com/office/drawing/2014/main" id="{B0E21E69-57C8-0C80-B12A-79D12BA105A9}"/>
              </a:ext>
            </a:extLst>
          </p:cNvPr>
          <p:cNvSpPr txBox="1"/>
          <p:nvPr/>
        </p:nvSpPr>
        <p:spPr>
          <a:xfrm>
            <a:off x="4908379" y="9160328"/>
            <a:ext cx="656408" cy="6661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12" name="Picture 11" descr="Varndean.png">
            <a:extLst>
              <a:ext uri="{FF2B5EF4-FFF2-40B4-BE49-F238E27FC236}">
                <a16:creationId xmlns:a16="http://schemas.microsoft.com/office/drawing/2014/main" id="{4196A464-EBB4-D1BF-1E57-D5C5AA688C93}"/>
              </a:ext>
            </a:extLst>
          </p:cNvPr>
          <p:cNvPicPr>
            <a:picLocks noChangeAspect="1"/>
          </p:cNvPicPr>
          <p:nvPr/>
        </p:nvPicPr>
        <p:blipFill>
          <a:blip r:embed="rId5"/>
          <a:stretch>
            <a:fillRect/>
          </a:stretch>
        </p:blipFill>
        <p:spPr>
          <a:xfrm>
            <a:off x="4839483" y="9107186"/>
            <a:ext cx="803065" cy="812951"/>
          </a:xfrm>
          <a:prstGeom prst="rect">
            <a:avLst/>
          </a:prstGeom>
        </p:spPr>
      </p:pic>
      <p:sp>
        <p:nvSpPr>
          <p:cNvPr id="22" name="TextBox 21">
            <a:extLst>
              <a:ext uri="{FF2B5EF4-FFF2-40B4-BE49-F238E27FC236}">
                <a16:creationId xmlns:a16="http://schemas.microsoft.com/office/drawing/2014/main" id="{E485803C-E2B1-7C05-D84C-90B53183C1C1}"/>
              </a:ext>
            </a:extLst>
          </p:cNvPr>
          <p:cNvSpPr txBox="1"/>
          <p:nvPr/>
        </p:nvSpPr>
        <p:spPr>
          <a:xfrm>
            <a:off x="430358" y="179325"/>
            <a:ext cx="581950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Tally chart to record number of items donated</a:t>
            </a:r>
          </a:p>
          <a:p>
            <a:endParaRPr lang="en-GB" dirty="0">
              <a:cs typeface="Calibri"/>
            </a:endParaRPr>
          </a:p>
          <a:p>
            <a:endParaRPr lang="en-GB" dirty="0">
              <a:cs typeface="Calibri"/>
            </a:endParaRPr>
          </a:p>
        </p:txBody>
      </p:sp>
      <p:graphicFrame>
        <p:nvGraphicFramePr>
          <p:cNvPr id="15" name="Table 14">
            <a:extLst>
              <a:ext uri="{FF2B5EF4-FFF2-40B4-BE49-F238E27FC236}">
                <a16:creationId xmlns:a16="http://schemas.microsoft.com/office/drawing/2014/main" id="{C4D0E254-F0AC-F0CF-00A4-9C0752DA9414}"/>
              </a:ext>
            </a:extLst>
          </p:cNvPr>
          <p:cNvGraphicFramePr>
            <a:graphicFrameLocks noGrp="1"/>
          </p:cNvGraphicFramePr>
          <p:nvPr>
            <p:extLst>
              <p:ext uri="{D42A27DB-BD31-4B8C-83A1-F6EECF244321}">
                <p14:modId xmlns:p14="http://schemas.microsoft.com/office/powerpoint/2010/main" val="3555658944"/>
              </p:ext>
            </p:extLst>
          </p:nvPr>
        </p:nvGraphicFramePr>
        <p:xfrm>
          <a:off x="498764" y="666548"/>
          <a:ext cx="5943646" cy="7635240"/>
        </p:xfrm>
        <a:graphic>
          <a:graphicData uri="http://schemas.openxmlformats.org/drawingml/2006/table">
            <a:tbl>
              <a:tblPr firstRow="1" bandRow="1">
                <a:tableStyleId>{5C22544A-7EE6-4342-B048-85BDC9FD1C3A}</a:tableStyleId>
              </a:tblPr>
              <a:tblGrid>
                <a:gridCol w="1678456">
                  <a:extLst>
                    <a:ext uri="{9D8B030D-6E8A-4147-A177-3AD203B41FA5}">
                      <a16:colId xmlns:a16="http://schemas.microsoft.com/office/drawing/2014/main" val="295402492"/>
                    </a:ext>
                  </a:extLst>
                </a:gridCol>
                <a:gridCol w="3693687">
                  <a:extLst>
                    <a:ext uri="{9D8B030D-6E8A-4147-A177-3AD203B41FA5}">
                      <a16:colId xmlns:a16="http://schemas.microsoft.com/office/drawing/2014/main" val="879156142"/>
                    </a:ext>
                  </a:extLst>
                </a:gridCol>
                <a:gridCol w="571503">
                  <a:extLst>
                    <a:ext uri="{9D8B030D-6E8A-4147-A177-3AD203B41FA5}">
                      <a16:colId xmlns:a16="http://schemas.microsoft.com/office/drawing/2014/main" val="2939283197"/>
                    </a:ext>
                  </a:extLst>
                </a:gridCol>
              </a:tblGrid>
              <a:tr h="454056">
                <a:tc>
                  <a:txBody>
                    <a:bodyPr/>
                    <a:lstStyle/>
                    <a:p>
                      <a:pPr fontAlgn="t"/>
                      <a:endParaRPr lang="en-GB">
                        <a:effectLst/>
                      </a:endParaRPr>
                    </a:p>
                    <a:p>
                      <a:pPr algn="ctr" rtl="0" fontAlgn="base"/>
                      <a:r>
                        <a:rPr lang="en-GB" sz="1100" b="1" dirty="0">
                          <a:effectLst/>
                          <a:latin typeface="Arial"/>
                        </a:rPr>
                        <a:t>Garment</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endParaRPr lang="en-GB">
                        <a:effectLst/>
                      </a:endParaRPr>
                    </a:p>
                    <a:p>
                      <a:pPr algn="ctr" rtl="0" fontAlgn="base"/>
                      <a:r>
                        <a:rPr lang="en-GB" sz="1100" b="1" dirty="0">
                          <a:effectLst/>
                          <a:latin typeface="Arial"/>
                        </a:rPr>
                        <a:t>Donated</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endParaRPr lang="en-GB">
                        <a:effectLst/>
                      </a:endParaRPr>
                    </a:p>
                    <a:p>
                      <a:pPr algn="ctr" rtl="0" fontAlgn="base"/>
                      <a:r>
                        <a:rPr lang="en-GB" sz="1100" b="1" dirty="0">
                          <a:effectLst/>
                          <a:latin typeface="Arial"/>
                        </a:rPr>
                        <a:t>Total</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812539"/>
                  </a:ext>
                </a:extLst>
              </a:tr>
              <a:tr h="495334">
                <a:tc>
                  <a:txBody>
                    <a:bodyPr/>
                    <a:lstStyle/>
                    <a:p>
                      <a:pPr fontAlgn="t"/>
                      <a:endParaRPr lang="en-GB">
                        <a:effectLst/>
                      </a:endParaRPr>
                    </a:p>
                    <a:p>
                      <a:pPr rtl="0" fontAlgn="base"/>
                      <a:r>
                        <a:rPr lang="en-GB" sz="1100" b="1" dirty="0">
                          <a:effectLst/>
                          <a:latin typeface="Arial"/>
                        </a:rPr>
                        <a:t>Tops</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148030"/>
                  </a:ext>
                </a:extLst>
              </a:tr>
              <a:tr h="495334">
                <a:tc>
                  <a:txBody>
                    <a:bodyPr/>
                    <a:lstStyle/>
                    <a:p>
                      <a:pPr fontAlgn="t"/>
                      <a:endParaRPr lang="en-GB">
                        <a:effectLst/>
                      </a:endParaRPr>
                    </a:p>
                    <a:p>
                      <a:pPr rtl="0" fontAlgn="base"/>
                      <a:r>
                        <a:rPr lang="en-GB" sz="1100" b="1" dirty="0">
                          <a:effectLst/>
                          <a:latin typeface="Arial"/>
                        </a:rPr>
                        <a:t>Shirts</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904629"/>
                  </a:ext>
                </a:extLst>
              </a:tr>
              <a:tr h="495334">
                <a:tc>
                  <a:txBody>
                    <a:bodyPr/>
                    <a:lstStyle/>
                    <a:p>
                      <a:pPr fontAlgn="t"/>
                      <a:endParaRPr lang="en-GB">
                        <a:effectLst/>
                      </a:endParaRPr>
                    </a:p>
                    <a:p>
                      <a:pPr rtl="0" fontAlgn="base"/>
                      <a:r>
                        <a:rPr lang="en-GB" sz="1100" b="1" dirty="0">
                          <a:effectLst/>
                          <a:latin typeface="Arial"/>
                        </a:rPr>
                        <a:t>Vests</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498014"/>
                  </a:ext>
                </a:extLst>
              </a:tr>
              <a:tr h="495334">
                <a:tc>
                  <a:txBody>
                    <a:bodyPr/>
                    <a:lstStyle/>
                    <a:p>
                      <a:pPr fontAlgn="t"/>
                      <a:endParaRPr lang="en-GB">
                        <a:effectLst/>
                      </a:endParaRPr>
                    </a:p>
                    <a:p>
                      <a:pPr rtl="0" fontAlgn="base"/>
                      <a:r>
                        <a:rPr lang="en-GB" sz="1100" b="1" dirty="0">
                          <a:effectLst/>
                          <a:latin typeface="Arial"/>
                        </a:rPr>
                        <a:t>Trousers</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588874"/>
                  </a:ext>
                </a:extLst>
              </a:tr>
              <a:tr h="495334">
                <a:tc>
                  <a:txBody>
                    <a:bodyPr/>
                    <a:lstStyle/>
                    <a:p>
                      <a:pPr fontAlgn="t"/>
                      <a:endParaRPr lang="en-GB">
                        <a:effectLst/>
                      </a:endParaRPr>
                    </a:p>
                    <a:p>
                      <a:pPr rtl="0" fontAlgn="base"/>
                      <a:r>
                        <a:rPr lang="en-GB" sz="1100" b="1" dirty="0">
                          <a:effectLst/>
                          <a:latin typeface="Arial"/>
                        </a:rPr>
                        <a:t>Shorts</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811653"/>
                  </a:ext>
                </a:extLst>
              </a:tr>
              <a:tr h="495334">
                <a:tc>
                  <a:txBody>
                    <a:bodyPr/>
                    <a:lstStyle/>
                    <a:p>
                      <a:pPr fontAlgn="t"/>
                      <a:endParaRPr lang="en-GB">
                        <a:effectLst/>
                      </a:endParaRPr>
                    </a:p>
                    <a:p>
                      <a:pPr rtl="0" fontAlgn="base"/>
                      <a:r>
                        <a:rPr lang="en-GB" sz="1100" b="1" dirty="0">
                          <a:effectLst/>
                          <a:latin typeface="Arial"/>
                        </a:rPr>
                        <a:t>Skirts</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247684"/>
                  </a:ext>
                </a:extLst>
              </a:tr>
              <a:tr h="495334">
                <a:tc>
                  <a:txBody>
                    <a:bodyPr/>
                    <a:lstStyle/>
                    <a:p>
                      <a:pPr fontAlgn="t"/>
                      <a:endParaRPr lang="en-GB">
                        <a:effectLst/>
                      </a:endParaRPr>
                    </a:p>
                    <a:p>
                      <a:pPr rtl="0" fontAlgn="base"/>
                      <a:r>
                        <a:rPr lang="en-GB" sz="1100" b="1" dirty="0">
                          <a:effectLst/>
                          <a:latin typeface="Arial"/>
                        </a:rPr>
                        <a:t>Jumper</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744364"/>
                  </a:ext>
                </a:extLst>
              </a:tr>
              <a:tr h="495334">
                <a:tc>
                  <a:txBody>
                    <a:bodyPr/>
                    <a:lstStyle/>
                    <a:p>
                      <a:pPr fontAlgn="t"/>
                      <a:endParaRPr lang="en-GB">
                        <a:effectLst/>
                      </a:endParaRPr>
                    </a:p>
                    <a:p>
                      <a:pPr rtl="0" fontAlgn="base"/>
                      <a:r>
                        <a:rPr lang="en-GB" sz="1100" b="1" dirty="0">
                          <a:effectLst/>
                          <a:latin typeface="Arial"/>
                        </a:rPr>
                        <a:t>Knitwear</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814373"/>
                  </a:ext>
                </a:extLst>
              </a:tr>
              <a:tr h="495334">
                <a:tc>
                  <a:txBody>
                    <a:bodyPr/>
                    <a:lstStyle/>
                    <a:p>
                      <a:pPr fontAlgn="t"/>
                      <a:endParaRPr lang="en-GB">
                        <a:effectLst/>
                      </a:endParaRPr>
                    </a:p>
                    <a:p>
                      <a:pPr rtl="0" fontAlgn="base"/>
                      <a:r>
                        <a:rPr lang="en-GB" sz="1100" b="1" dirty="0">
                          <a:effectLst/>
                          <a:latin typeface="Arial"/>
                        </a:rPr>
                        <a:t>Simple Dress</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988745"/>
                  </a:ext>
                </a:extLst>
              </a:tr>
              <a:tr h="619167">
                <a:tc>
                  <a:txBody>
                    <a:bodyPr/>
                    <a:lstStyle/>
                    <a:p>
                      <a:pPr fontAlgn="t"/>
                      <a:endParaRPr lang="en-GB">
                        <a:effectLst/>
                      </a:endParaRPr>
                    </a:p>
                    <a:p>
                      <a:pPr rtl="0" fontAlgn="base"/>
                      <a:r>
                        <a:rPr lang="en-GB" sz="1100" b="1" dirty="0">
                          <a:effectLst/>
                          <a:latin typeface="Arial"/>
                        </a:rPr>
                        <a:t>Fashioned Dress </a:t>
                      </a:r>
                      <a:endParaRPr lang="en-GB" dirty="0">
                        <a:effectLst/>
                        <a:latin typeface="Arial"/>
                      </a:endParaRPr>
                    </a:p>
                    <a:p>
                      <a:pPr lvl="0">
                        <a:buNone/>
                      </a:pPr>
                      <a:r>
                        <a:rPr lang="en-GB" sz="1100" b="1" dirty="0">
                          <a:effectLst/>
                          <a:latin typeface="Arial"/>
                        </a:rPr>
                        <a:t>(i.e., Sequin)</a:t>
                      </a:r>
                      <a:r>
                        <a:rPr lang="en-GB" sz="1100" dirty="0">
                          <a:effectLst/>
                          <a:latin typeface="Arial"/>
                        </a:rPr>
                        <a:t> </a:t>
                      </a:r>
                      <a:endParaRPr lang="en-GB">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470978"/>
                  </a:ext>
                </a:extLst>
              </a:tr>
              <a:tr h="495334">
                <a:tc>
                  <a:txBody>
                    <a:bodyPr/>
                    <a:lstStyle/>
                    <a:p>
                      <a:pPr rtl="0" fontAlgn="base"/>
                      <a:r>
                        <a:rPr lang="en-GB" sz="1100" b="1" dirty="0">
                          <a:effectLst/>
                          <a:latin typeface="Arial"/>
                        </a:rPr>
                        <a:t>Jumpsuits / Dungarees</a:t>
                      </a:r>
                      <a:endParaRPr lang="en-GB" sz="1100"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042329"/>
                  </a:ext>
                </a:extLst>
              </a:tr>
              <a:tr h="495334">
                <a:tc>
                  <a:txBody>
                    <a:bodyPr/>
                    <a:lstStyle/>
                    <a:p>
                      <a:pPr fontAlgn="t"/>
                      <a:endParaRPr lang="en-GB">
                        <a:effectLst/>
                      </a:endParaRPr>
                    </a:p>
                    <a:p>
                      <a:pPr rtl="0" fontAlgn="base"/>
                      <a:r>
                        <a:rPr lang="en-GB" sz="1100" b="1" dirty="0">
                          <a:effectLst/>
                          <a:latin typeface="Arial"/>
                        </a:rPr>
                        <a:t>Jacket</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654329"/>
                  </a:ext>
                </a:extLst>
              </a:tr>
              <a:tr h="495334">
                <a:tc>
                  <a:txBody>
                    <a:bodyPr/>
                    <a:lstStyle/>
                    <a:p>
                      <a:pPr fontAlgn="t"/>
                      <a:endParaRPr lang="en-GB">
                        <a:effectLst/>
                      </a:endParaRPr>
                    </a:p>
                    <a:p>
                      <a:pPr rtl="0" fontAlgn="base"/>
                      <a:r>
                        <a:rPr lang="en-GB" sz="1100" b="1" dirty="0">
                          <a:effectLst/>
                          <a:latin typeface="Arial"/>
                        </a:rPr>
                        <a:t>Coat</a:t>
                      </a:r>
                      <a:r>
                        <a:rPr lang="en-GB" sz="1100" dirty="0">
                          <a:effectLst/>
                          <a:latin typeface="Arial"/>
                        </a:rPr>
                        <a:t> </a:t>
                      </a:r>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738228"/>
                  </a:ext>
                </a:extLst>
              </a:tr>
              <a:tr h="495334">
                <a:tc>
                  <a:txBody>
                    <a:bodyPr/>
                    <a:lstStyle/>
                    <a:p>
                      <a:pPr rtl="0" fontAlgn="base"/>
                      <a:r>
                        <a:rPr lang="en-GB" sz="1100" b="1" dirty="0">
                          <a:effectLst/>
                          <a:latin typeface="Arial"/>
                        </a:rPr>
                        <a:t>Small Accessory (i.e., scarf, belt, bags)</a:t>
                      </a:r>
                      <a:endParaRPr lang="en-GB" sz="1100"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GB">
                        <a:effectLst/>
                      </a:endParaRPr>
                    </a:p>
                    <a:p>
                      <a:pPr rtl="0" fontAlgn="base"/>
                      <a:endParaRPr lang="en-GB" dirty="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565660"/>
                  </a:ext>
                </a:extLst>
              </a:tr>
            </a:tbl>
          </a:graphicData>
        </a:graphic>
      </p:graphicFrame>
      <p:sp>
        <p:nvSpPr>
          <p:cNvPr id="16" name="TextBox 15">
            <a:extLst>
              <a:ext uri="{FF2B5EF4-FFF2-40B4-BE49-F238E27FC236}">
                <a16:creationId xmlns:a16="http://schemas.microsoft.com/office/drawing/2014/main" id="{4F916D6C-4678-8376-28BA-1E370E2F0EF4}"/>
              </a:ext>
            </a:extLst>
          </p:cNvPr>
          <p:cNvSpPr txBox="1"/>
          <p:nvPr/>
        </p:nvSpPr>
        <p:spPr>
          <a:xfrm>
            <a:off x="159562" y="8416462"/>
            <a:ext cx="6628845"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cs typeface="Calibri"/>
              </a:rPr>
              <a:t>Carbon Savings: 3kg CO2 produced for every medium or high quality item swapped.  </a:t>
            </a:r>
            <a:endParaRPr lang="en-US"/>
          </a:p>
          <a:p>
            <a:r>
              <a:rPr lang="en-GB" sz="1400" dirty="0">
                <a:cs typeface="Calibri"/>
              </a:rPr>
              <a:t>Also significant water savings made for every item swapped.  </a:t>
            </a:r>
            <a:endParaRPr lang="en-GB"/>
          </a:p>
          <a:p>
            <a:endParaRPr lang="en-GB" dirty="0">
              <a:cs typeface="Calibri"/>
            </a:endParaRPr>
          </a:p>
        </p:txBody>
      </p:sp>
    </p:spTree>
    <p:extLst>
      <p:ext uri="{BB962C8B-B14F-4D97-AF65-F5344CB8AC3E}">
        <p14:creationId xmlns:p14="http://schemas.microsoft.com/office/powerpoint/2010/main" val="2267859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931</Words>
  <Application>Microsoft Office PowerPoint</Application>
  <PresentationFormat>A4 Paper (210x297 mm)</PresentationFormat>
  <Paragraphs>113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vector>
  </TitlesOfParts>
  <Company>SWT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Eberstein, Katie</dc:creator>
  <cp:lastModifiedBy>Katie Eberstein</cp:lastModifiedBy>
  <cp:revision>530</cp:revision>
  <dcterms:created xsi:type="dcterms:W3CDTF">2022-08-07T21:09:56Z</dcterms:created>
  <dcterms:modified xsi:type="dcterms:W3CDTF">2023-11-07T15:03:38Z</dcterms:modified>
</cp:coreProperties>
</file>